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</p:sldMasterIdLst>
  <p:notesMasterIdLst>
    <p:notesMasterId r:id="rId25"/>
  </p:notesMasterIdLst>
  <p:handoutMasterIdLst>
    <p:handoutMasterId r:id="rId26"/>
  </p:handoutMasterIdLst>
  <p:sldIdLst>
    <p:sldId id="256" r:id="rId3"/>
    <p:sldId id="257" r:id="rId4"/>
    <p:sldId id="258" r:id="rId5"/>
    <p:sldId id="259" r:id="rId6"/>
    <p:sldId id="268" r:id="rId7"/>
    <p:sldId id="294" r:id="rId8"/>
    <p:sldId id="260" r:id="rId9"/>
    <p:sldId id="278" r:id="rId10"/>
    <p:sldId id="279" r:id="rId11"/>
    <p:sldId id="271" r:id="rId12"/>
    <p:sldId id="273" r:id="rId13"/>
    <p:sldId id="275" r:id="rId14"/>
    <p:sldId id="276" r:id="rId15"/>
    <p:sldId id="280" r:id="rId16"/>
    <p:sldId id="281" r:id="rId17"/>
    <p:sldId id="262" r:id="rId18"/>
    <p:sldId id="283" r:id="rId19"/>
    <p:sldId id="284" r:id="rId20"/>
    <p:sldId id="264" r:id="rId21"/>
    <p:sldId id="265" r:id="rId22"/>
    <p:sldId id="292" r:id="rId23"/>
    <p:sldId id="266" r:id="rId24"/>
  </p:sldIdLst>
  <p:sldSz cx="9144000" cy="5143500" type="screen16x9"/>
  <p:notesSz cx="10287000" cy="18288000"/>
  <p:embeddedFontLst>
    <p:embeddedFont>
      <p:font typeface="KoPub돋움체 Bold" panose="02020603020101020101" pitchFamily="18" charset="-127"/>
      <p:regular r:id="rId27"/>
      <p:bold r:id="rId28"/>
      <p:italic r:id="rId29"/>
      <p:boldItalic r:id="rId30"/>
    </p:embeddedFont>
    <p:embeddedFont>
      <p:font typeface="KoPub돋움체 Medium" panose="02020603020101020101" pitchFamily="18" charset="-127"/>
      <p:regular r:id="rId31"/>
      <p:bold r:id="rId32"/>
      <p:italic r:id="rId33"/>
      <p:boldItalic r:id="rId34"/>
    </p:embeddedFont>
    <p:embeddedFont>
      <p:font typeface="Noto Sans KR" panose="020B0200000000000000" pitchFamily="34" charset="-128"/>
      <p:regular r:id="rId35"/>
      <p:bold r:id="rId36"/>
    </p:embeddedFont>
    <p:embeddedFont>
      <p:font typeface="Pretendard Light" panose="02000403000000020004" pitchFamily="2" charset="-127"/>
      <p:regular r:id="rId37"/>
    </p:embeddedFont>
    <p:embeddedFont>
      <p:font typeface="맑은 고딕" panose="020B0503020000020004" pitchFamily="34" charset="-127"/>
      <p:regular r:id="rId38"/>
      <p:bold r:id="rId39"/>
    </p:embeddedFont>
    <p:embeddedFont>
      <p:font typeface="맑은 고딕" panose="020B0503020000020004" pitchFamily="34" charset="-127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80">
          <p15:clr>
            <a:srgbClr val="A4A3A4"/>
          </p15:clr>
        </p15:guide>
        <p15:guide id="2" pos="1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5760">
          <p15:clr>
            <a:srgbClr val="A4A3A4"/>
          </p15:clr>
        </p15:guide>
        <p15:guide id="2" pos="3240">
          <p15:clr>
            <a:srgbClr val="A4A3A4"/>
          </p15:clr>
        </p15:guide>
      </p15:notes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1" roundtripDataSignature="AMtx7mixe2uqnsJjk9Jq6T04PQe5usE4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4B4B4B"/>
    <a:srgbClr val="64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84968" autoAdjust="0"/>
  </p:normalViewPr>
  <p:slideViewPr>
    <p:cSldViewPr snapToGrid="0">
      <p:cViewPr varScale="1">
        <p:scale>
          <a:sx n="154" d="100"/>
          <a:sy n="154" d="100"/>
        </p:scale>
        <p:origin x="1112" y="304"/>
      </p:cViewPr>
      <p:guideLst>
        <p:guide orient="horz" pos="1080"/>
        <p:guide pos="1440"/>
      </p:guideLst>
    </p:cSldViewPr>
  </p:slideViewPr>
  <p:notesTextViewPr>
    <p:cViewPr>
      <p:scale>
        <a:sx n="100" d="100"/>
        <a:sy n="100" d="100"/>
      </p:scale>
      <p:origin x="0" y="-24"/>
    </p:cViewPr>
  </p:notesTextViewPr>
  <p:notesViewPr>
    <p:cSldViewPr snapToGrid="0">
      <p:cViewPr>
        <p:scale>
          <a:sx n="150" d="100"/>
          <a:sy n="150" d="100"/>
        </p:scale>
        <p:origin x="-852" y="5964"/>
      </p:cViewPr>
      <p:guideLst>
        <p:guide orient="horz" pos="5760"/>
        <p:guide pos="32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6.xml"/><Relationship Id="rId51" Type="http://customschemas.google.com/relationships/presentationmetadata" Target="meta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dirty="0"/>
              <a:t>교육과정 개정에 따른 정보교육 시수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2015 개정 교육과정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정보교육 시수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8B-6B4F-854C-50EE90E162E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 개정 교육과정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정보교육 시수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8B-6B4F-854C-50EE90E162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7050111"/>
        <c:axId val="84926335"/>
      </c:barChart>
      <c:catAx>
        <c:axId val="1370501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4926335"/>
        <c:crosses val="autoZero"/>
        <c:auto val="1"/>
        <c:lblAlgn val="ctr"/>
        <c:lblOffset val="100"/>
        <c:noMultiLvlLbl val="0"/>
      </c:catAx>
      <c:valAx>
        <c:axId val="849263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70501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dirty="0"/>
              <a:t>교육용 프로그래밍 언어 활용 학교 비율</a:t>
            </a:r>
            <a:r>
              <a:rPr lang="en-US" altLang="ko-KR" sz="1400" dirty="0"/>
              <a:t>(</a:t>
            </a:r>
            <a:r>
              <a:rPr lang="ko-KR" altLang="en-US" sz="1400" dirty="0"/>
              <a:t>단위 </a:t>
            </a:r>
            <a:r>
              <a:rPr lang="en-US" altLang="ko-KR" sz="1400" dirty="0"/>
              <a:t>%)</a:t>
            </a:r>
            <a:endParaRPr lang="ko-KR" altLang="en-US" sz="1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엔트리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초등학교</c:v>
                </c:pt>
                <c:pt idx="1">
                  <c:v>중학교</c:v>
                </c:pt>
                <c:pt idx="2">
                  <c:v>고등학교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58.7</c:v>
                </c:pt>
                <c:pt idx="1">
                  <c:v>31.5</c:v>
                </c:pt>
                <c:pt idx="2">
                  <c:v>15.4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89-9042-89E3-8AF384807B4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스크래치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초등학교</c:v>
                </c:pt>
                <c:pt idx="1">
                  <c:v>중학교</c:v>
                </c:pt>
                <c:pt idx="2">
                  <c:v>고등학교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26.7</c:v>
                </c:pt>
                <c:pt idx="1">
                  <c:v>37</c:v>
                </c:pt>
                <c:pt idx="2">
                  <c:v>11.5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B89-9042-89E3-8AF384807B4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초등학교</c:v>
                </c:pt>
                <c:pt idx="1">
                  <c:v>중학교</c:v>
                </c:pt>
                <c:pt idx="2">
                  <c:v>고등학교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1.3</c:v>
                </c:pt>
                <c:pt idx="1">
                  <c:v>3.7</c:v>
                </c:pt>
                <c:pt idx="2">
                  <c:v>32.700000000000003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B89-9042-89E3-8AF384807B4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앱인벤터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초등학교</c:v>
                </c:pt>
                <c:pt idx="1">
                  <c:v>중학교</c:v>
                </c:pt>
                <c:pt idx="2">
                  <c:v>고등학교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5.3</c:v>
                </c:pt>
                <c:pt idx="1">
                  <c:v>7.4</c:v>
                </c:pt>
                <c:pt idx="2">
                  <c:v>5.8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B89-9042-89E3-8AF384807B49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파이썬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초등학교</c:v>
                </c:pt>
                <c:pt idx="1">
                  <c:v>중학교</c:v>
                </c:pt>
                <c:pt idx="2">
                  <c:v>고등학교</c:v>
                </c:pt>
              </c:strCache>
            </c:strRef>
          </c:cat>
          <c:val>
            <c:numRef>
              <c:f>Sheet1!$F$2:$F$4</c:f>
              <c:numCache>
                <c:formatCode>General</c:formatCode>
                <c:ptCount val="3"/>
                <c:pt idx="0">
                  <c:v>1.3</c:v>
                </c:pt>
                <c:pt idx="1">
                  <c:v>0</c:v>
                </c:pt>
                <c:pt idx="2">
                  <c:v>15.4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B89-9042-89E3-8AF384807B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5956671"/>
        <c:axId val="65138943"/>
      </c:barChart>
      <c:catAx>
        <c:axId val="759566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5138943"/>
        <c:crosses val="autoZero"/>
        <c:auto val="1"/>
        <c:lblAlgn val="ctr"/>
        <c:lblOffset val="100"/>
        <c:noMultiLvlLbl val="0"/>
      </c:catAx>
      <c:valAx>
        <c:axId val="651389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59566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44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827713" y="0"/>
            <a:ext cx="4457700" cy="9144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5126E-D7D1-4737-8695-A067D503BCC3}" type="datetimeFigureOut">
              <a:rPr lang="ko-KR" altLang="en-US" smtClean="0"/>
              <a:pPr/>
              <a:t>2025. 10. 21.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17370425"/>
            <a:ext cx="4457700" cy="9144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827713" y="17370425"/>
            <a:ext cx="4457700" cy="9144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59CF73-643D-41A6-8300-7C29EE06FA4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827713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-341313" y="2286000"/>
            <a:ext cx="10971213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7372013"/>
            <a:ext cx="4457700" cy="91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1313" y="2286000"/>
            <a:ext cx="10971213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1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altLang="en-US" dirty="0" err="1"/>
              <a:t>첫장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한양대학교 공학대학원 컴퓨터공학전공 오윤석입니다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오늘은 </a:t>
            </a:r>
            <a:r>
              <a:rPr lang="en-US" altLang="ko-KR" dirty="0"/>
              <a:t>"LLM</a:t>
            </a:r>
            <a:r>
              <a:rPr lang="ko-KR" altLang="en-US" dirty="0"/>
              <a:t>을 활용한 유튜브 콘텐츠 제목 평가 메트릭의 설계와 적용</a:t>
            </a:r>
            <a:r>
              <a:rPr lang="en-US" altLang="ko-KR" dirty="0"/>
              <a:t>"</a:t>
            </a:r>
            <a:r>
              <a:rPr lang="ko-KR" altLang="en-US" dirty="0"/>
              <a:t>이라는 주제로 발표드리겠습니다</a:t>
            </a:r>
            <a:r>
              <a:rPr lang="en-US" altLang="ko-KR" dirty="0"/>
              <a:t>.</a:t>
            </a:r>
            <a:endParaRPr/>
          </a:p>
        </p:txBody>
      </p:sp>
      <p:sp>
        <p:nvSpPr>
          <p:cNvPr id="88" name="Google Shape;88;p1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1313" y="2286000"/>
            <a:ext cx="10971213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6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(03 </a:t>
            </a:r>
            <a:r>
              <a:rPr lang="ko-KR" altLang="en-US" dirty="0"/>
              <a:t>여러 요소를 변환</a:t>
            </a:r>
            <a:r>
              <a:rPr lang="en-US" altLang="ko-KR" dirty="0"/>
              <a:t>·</a:t>
            </a:r>
            <a:r>
              <a:rPr lang="ko-KR" altLang="en-US" dirty="0"/>
              <a:t>정규화</a:t>
            </a:r>
            <a:r>
              <a:rPr lang="en-US" altLang="ko-KR" dirty="0"/>
              <a:t>·</a:t>
            </a:r>
            <a:r>
              <a:rPr lang="ko-KR" altLang="en-US" dirty="0"/>
              <a:t>비율화한 뒤 결합한 새로운 평가 지표</a:t>
            </a:r>
            <a:r>
              <a:rPr lang="en-US" altLang="ko-KR" dirty="0"/>
              <a:t>(Metric))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제가 설계한 새로운 평가 지표입니다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총 </a:t>
            </a:r>
            <a:r>
              <a:rPr lang="en-US" altLang="ko-KR" dirty="0"/>
              <a:t>5</a:t>
            </a:r>
            <a:r>
              <a:rPr lang="ko-KR" altLang="en-US" dirty="0"/>
              <a:t>가지 항목으로 구성되며</a:t>
            </a:r>
            <a:r>
              <a:rPr lang="en-US" altLang="ko-KR" dirty="0"/>
              <a:t>, </a:t>
            </a:r>
            <a:r>
              <a:rPr lang="ko-KR" altLang="en-US" dirty="0"/>
              <a:t>콘텐츠의 반응도</a:t>
            </a:r>
            <a:r>
              <a:rPr lang="en-US" altLang="ko-KR" dirty="0"/>
              <a:t>, </a:t>
            </a:r>
            <a:r>
              <a:rPr lang="ko-KR" altLang="en-US" dirty="0"/>
              <a:t>채널 규모</a:t>
            </a:r>
            <a:r>
              <a:rPr lang="en-US" altLang="ko-KR" dirty="0"/>
              <a:t>, </a:t>
            </a:r>
            <a:r>
              <a:rPr lang="ko-KR" altLang="en-US" dirty="0"/>
              <a:t>시간 대비 확산 정도 등을 종합적으로 반영합니다</a:t>
            </a:r>
            <a:r>
              <a:rPr lang="en-US" altLang="ko-KR" dirty="0"/>
              <a:t>.</a:t>
            </a:r>
            <a:endParaRPr/>
          </a:p>
        </p:txBody>
      </p:sp>
      <p:sp>
        <p:nvSpPr>
          <p:cNvPr id="161" name="Google Shape;161;p6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1313" y="2286000"/>
            <a:ext cx="10971213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6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(2) </a:t>
            </a:r>
            <a:r>
              <a:rPr lang="ko-KR" altLang="en-US" dirty="0"/>
              <a:t>항목 </a:t>
            </a:r>
            <a:r>
              <a:rPr lang="en-US" altLang="ko-KR" dirty="0"/>
              <a:t>#1</a:t>
            </a:r>
            <a:r>
              <a:rPr lang="ko-KR" altLang="en-US" dirty="0"/>
              <a:t>부터 </a:t>
            </a:r>
            <a:r>
              <a:rPr lang="en-US" altLang="ko-KR" dirty="0"/>
              <a:t>#5</a:t>
            </a:r>
            <a:r>
              <a:rPr lang="ko-KR" altLang="en-US" dirty="0"/>
              <a:t>까지 매트릭의 해석 및 의미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수식은 </a:t>
            </a:r>
            <a:r>
              <a:rPr lang="en-US" altLang="ko-KR" dirty="0"/>
              <a:t>"</a:t>
            </a:r>
            <a:r>
              <a:rPr lang="ko-KR" altLang="en-US" dirty="0"/>
              <a:t>구독자 대비 얼마나 빠르게 확산되었는가</a:t>
            </a:r>
            <a:r>
              <a:rPr lang="en-US" altLang="ko-KR" dirty="0"/>
              <a:t>?"</a:t>
            </a:r>
            <a:r>
              <a:rPr lang="ko-KR" altLang="en-US" dirty="0"/>
              <a:t>를 평가합니다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추천 시스템</a:t>
            </a:r>
            <a:r>
              <a:rPr lang="en-US" altLang="ko-KR" dirty="0"/>
              <a:t>, </a:t>
            </a:r>
            <a:r>
              <a:rPr lang="ko-KR" altLang="en-US" dirty="0" err="1"/>
              <a:t>트렌드</a:t>
            </a:r>
            <a:r>
              <a:rPr lang="ko-KR" altLang="en-US" dirty="0"/>
              <a:t> 분석</a:t>
            </a:r>
            <a:r>
              <a:rPr lang="en-US" altLang="ko-KR" dirty="0"/>
              <a:t>, </a:t>
            </a:r>
            <a:r>
              <a:rPr lang="ko-KR" altLang="en-US" dirty="0"/>
              <a:t>광고 전략 등 다양한 응용 가능성을 가지고 있습니다</a:t>
            </a:r>
            <a:r>
              <a:rPr lang="en-US" altLang="ko-KR" dirty="0"/>
              <a:t>.</a:t>
            </a:r>
            <a:endParaRPr/>
          </a:p>
        </p:txBody>
      </p:sp>
      <p:sp>
        <p:nvSpPr>
          <p:cNvPr id="161" name="Google Shape;161;p6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1313" y="2286000"/>
            <a:ext cx="10971213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6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(04 </a:t>
            </a:r>
            <a:r>
              <a:rPr lang="ko-KR" altLang="en-US" dirty="0"/>
              <a:t>낮게 나온 지표를 통한 샘플 분석</a:t>
            </a:r>
            <a:r>
              <a:rPr lang="en-US" altLang="ko-KR" dirty="0"/>
              <a:t> : </a:t>
            </a:r>
            <a:r>
              <a:rPr lang="ko-KR" altLang="en-US" dirty="0"/>
              <a:t>낮은 점수 분석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특정 영상이 매우 낮은 점수를 기록했을 때</a:t>
            </a:r>
            <a:r>
              <a:rPr lang="en-US" altLang="ko-KR" dirty="0"/>
              <a:t>, </a:t>
            </a:r>
            <a:r>
              <a:rPr lang="ko-KR" altLang="en-US" dirty="0"/>
              <a:t>그 원인을 분석해봤습니다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조회수가 너무 낮거나</a:t>
            </a:r>
            <a:r>
              <a:rPr lang="en-US" altLang="ko-KR" dirty="0"/>
              <a:t>, </a:t>
            </a:r>
            <a:r>
              <a:rPr lang="ko-KR" altLang="en-US" dirty="0"/>
              <a:t>좋아요 대비 </a:t>
            </a:r>
            <a:r>
              <a:rPr lang="ko-KR" altLang="en-US" dirty="0" err="1"/>
              <a:t>싫어요가</a:t>
            </a:r>
            <a:r>
              <a:rPr lang="ko-KR" altLang="en-US" dirty="0"/>
              <a:t> 많거나</a:t>
            </a:r>
            <a:r>
              <a:rPr lang="en-US" altLang="ko-KR" dirty="0"/>
              <a:t>, </a:t>
            </a:r>
            <a:r>
              <a:rPr lang="ko-KR" altLang="en-US" dirty="0"/>
              <a:t>업로드 이후 오래됐지만 반응이 없을 경우 점수가 낮게 나옵니다</a:t>
            </a:r>
            <a:r>
              <a:rPr lang="en-US" altLang="ko-KR" dirty="0"/>
              <a:t>.</a:t>
            </a:r>
            <a:endParaRPr/>
          </a:p>
        </p:txBody>
      </p:sp>
      <p:sp>
        <p:nvSpPr>
          <p:cNvPr id="161" name="Google Shape;161;p6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1313" y="2286000"/>
            <a:ext cx="10971213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6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(2)  </a:t>
            </a:r>
            <a:r>
              <a:rPr lang="ko-KR" altLang="en-US" dirty="0"/>
              <a:t>낮은 </a:t>
            </a:r>
            <a:r>
              <a:rPr lang="en-US" altLang="ko-KR" dirty="0"/>
              <a:t>F5_score</a:t>
            </a:r>
            <a:r>
              <a:rPr lang="ko-KR" altLang="en-US" dirty="0"/>
              <a:t>의 원인 분석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구독자 수가 </a:t>
            </a:r>
            <a:r>
              <a:rPr lang="en-US" altLang="ko-KR" dirty="0"/>
              <a:t>22</a:t>
            </a:r>
            <a:r>
              <a:rPr lang="ko-KR" altLang="en-US" dirty="0"/>
              <a:t>만 명인데 조회수는 </a:t>
            </a:r>
            <a:r>
              <a:rPr lang="en-US" altLang="ko-KR" dirty="0"/>
              <a:t>10</a:t>
            </a:r>
            <a:r>
              <a:rPr lang="ko-KR" altLang="en-US" dirty="0"/>
              <a:t>만 미만이면 </a:t>
            </a:r>
            <a:r>
              <a:rPr lang="en-US" altLang="ko-KR" dirty="0"/>
              <a:t>Z-score </a:t>
            </a:r>
            <a:r>
              <a:rPr lang="ko-KR" altLang="en-US" dirty="0"/>
              <a:t>항목에서 큰 마이너스를 받습니다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이런 경우 </a:t>
            </a:r>
            <a:r>
              <a:rPr lang="en-US" altLang="ko-KR" dirty="0"/>
              <a:t>F5_score</a:t>
            </a:r>
            <a:r>
              <a:rPr lang="ko-KR" altLang="en-US" dirty="0"/>
              <a:t>는 </a:t>
            </a:r>
            <a:r>
              <a:rPr lang="en-US" altLang="ko-KR" dirty="0"/>
              <a:t>-1300 </a:t>
            </a:r>
            <a:r>
              <a:rPr lang="ko-KR" altLang="en-US" dirty="0"/>
              <a:t>이상으로 떨어질 수 있습니다</a:t>
            </a:r>
            <a:r>
              <a:rPr lang="en-US" altLang="ko-KR" dirty="0"/>
              <a:t>.</a:t>
            </a:r>
            <a:endParaRPr/>
          </a:p>
        </p:txBody>
      </p:sp>
      <p:sp>
        <p:nvSpPr>
          <p:cNvPr id="161" name="Google Shape;161;p6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1313" y="2286000"/>
            <a:ext cx="10971213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6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(05 </a:t>
            </a:r>
            <a:r>
              <a:rPr lang="ko-KR" altLang="en-US" dirty="0"/>
              <a:t>모델 성능 향상 요인 및 평가 항목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모델 성능을 높이기 위해 </a:t>
            </a:r>
            <a:r>
              <a:rPr lang="en-US" altLang="ko-KR" dirty="0"/>
              <a:t>4</a:t>
            </a:r>
            <a:r>
              <a:rPr lang="ko-KR" altLang="en-US" dirty="0"/>
              <a:t>가지 전략을 시도했습니다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첫 번째로는 </a:t>
            </a:r>
            <a:r>
              <a:rPr lang="en-US" altLang="ko-KR" dirty="0"/>
              <a:t>[CLS] </a:t>
            </a:r>
            <a:r>
              <a:rPr lang="ko-KR" altLang="en-US" dirty="0"/>
              <a:t>토큰 대신 </a:t>
            </a:r>
            <a:r>
              <a:rPr lang="en-US" altLang="ko-KR" dirty="0"/>
              <a:t>Mean Pooling</a:t>
            </a:r>
            <a:r>
              <a:rPr lang="ko-KR" altLang="en-US" dirty="0"/>
              <a:t>을 적용했고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두 번째로는 </a:t>
            </a:r>
            <a:r>
              <a:rPr lang="en-US" altLang="ko-KR" dirty="0"/>
              <a:t>Dense </a:t>
            </a:r>
            <a:r>
              <a:rPr lang="ko-KR" altLang="en-US" dirty="0" err="1"/>
              <a:t>레이어</a:t>
            </a:r>
            <a:r>
              <a:rPr lang="ko-KR" altLang="en-US" dirty="0"/>
              <a:t> 구조를 확장했으며</a:t>
            </a:r>
            <a:r>
              <a:rPr lang="en-US" altLang="ko-KR" dirty="0"/>
              <a:t>, Dropout</a:t>
            </a:r>
            <a:r>
              <a:rPr lang="ko-KR" altLang="en-US" dirty="0"/>
              <a:t>과 </a:t>
            </a:r>
            <a:r>
              <a:rPr lang="en-US" altLang="ko-KR" dirty="0" err="1"/>
              <a:t>BatchNorm</a:t>
            </a:r>
            <a:r>
              <a:rPr lang="ko-KR" altLang="en-US" dirty="0"/>
              <a:t>을 도입했습니다</a:t>
            </a:r>
            <a:r>
              <a:rPr lang="en-US" altLang="ko-KR" dirty="0"/>
              <a:t>.</a:t>
            </a:r>
            <a:endParaRPr/>
          </a:p>
        </p:txBody>
      </p:sp>
      <p:sp>
        <p:nvSpPr>
          <p:cNvPr id="161" name="Google Shape;161;p6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1313" y="2286000"/>
            <a:ext cx="10971213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6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(4)  </a:t>
            </a:r>
            <a:r>
              <a:rPr lang="en-US" altLang="ko-KR" dirty="0" err="1"/>
              <a:t>EarlyStopping</a:t>
            </a:r>
            <a:r>
              <a:rPr lang="en-US" altLang="ko-KR" dirty="0"/>
              <a:t> </a:t>
            </a:r>
            <a:r>
              <a:rPr lang="ko-KR" altLang="en-US" dirty="0"/>
              <a:t>전략 도입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세 번째로 </a:t>
            </a:r>
            <a:r>
              <a:rPr lang="ko-KR" altLang="en-US" dirty="0" err="1"/>
              <a:t>학습률은</a:t>
            </a:r>
            <a:r>
              <a:rPr lang="ko-KR" altLang="en-US" dirty="0"/>
              <a:t> </a:t>
            </a:r>
            <a:r>
              <a:rPr lang="en-US" altLang="ko-KR" dirty="0"/>
              <a:t>1e-5(</a:t>
            </a:r>
            <a:r>
              <a:rPr lang="ko-KR" altLang="en-US" dirty="0"/>
              <a:t>일 곱하기 십의 마이너스 오승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en-US" altLang="ko-KR" dirty="0"/>
              <a:t>3e-5(</a:t>
            </a:r>
            <a:r>
              <a:rPr lang="ko-KR" altLang="en-US" dirty="0"/>
              <a:t>삼 곱하기 십의 마이너스 오승</a:t>
            </a:r>
            <a:r>
              <a:rPr lang="en-US" altLang="ko-KR" dirty="0"/>
              <a:t>)</a:t>
            </a:r>
            <a:r>
              <a:rPr lang="ko-KR" altLang="en-US" dirty="0"/>
              <a:t>로 조정했고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네 번째로 </a:t>
            </a:r>
            <a:r>
              <a:rPr lang="en-US" altLang="ko-KR" dirty="0" err="1"/>
              <a:t>EarlyStopping</a:t>
            </a:r>
            <a:r>
              <a:rPr lang="en-US" altLang="ko-KR" dirty="0"/>
              <a:t> </a:t>
            </a:r>
            <a:r>
              <a:rPr lang="ko-KR" altLang="en-US" dirty="0"/>
              <a:t>기법도 적용하여 </a:t>
            </a:r>
            <a:r>
              <a:rPr lang="ko-KR" altLang="en-US" dirty="0" err="1"/>
              <a:t>과적합을</a:t>
            </a:r>
            <a:r>
              <a:rPr lang="ko-KR" altLang="en-US" dirty="0"/>
              <a:t> 방지했습니다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/>
          </a:p>
        </p:txBody>
      </p:sp>
      <p:sp>
        <p:nvSpPr>
          <p:cNvPr id="161" name="Google Shape;161;p6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1313" y="2286000"/>
            <a:ext cx="10971213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</a:t>
            </a:r>
            <a:r>
              <a:rPr lang="ko-KR" altLang="en-US" sz="8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연구 결과</a:t>
            </a:r>
            <a:r>
              <a:rPr lang="en-US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없음</a:t>
            </a:r>
            <a:endParaRPr/>
          </a:p>
        </p:txBody>
      </p:sp>
      <p:sp>
        <p:nvSpPr>
          <p:cNvPr id="178" name="Google Shape;178;p7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1313" y="2286000"/>
            <a:ext cx="10971213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6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(01 </a:t>
            </a:r>
            <a:r>
              <a:rPr lang="ko-KR" altLang="en-US" dirty="0"/>
              <a:t>카테고리별 데이터 분포 그래프 </a:t>
            </a:r>
            <a:r>
              <a:rPr lang="en-US" altLang="ko-KR" dirty="0"/>
              <a:t>A)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</a:t>
            </a:r>
            <a:r>
              <a:rPr lang="en-US" altLang="ko-KR" dirty="0"/>
              <a:t>14</a:t>
            </a:r>
            <a:r>
              <a:rPr lang="ko-KR" altLang="en-US" dirty="0"/>
              <a:t>개의 카테고리별 데이터 분포를 시각화했습니다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카테고리별로 상위 몇 개 콘텐츠만 높은 조회수를 갖는 분포를 확인할 수 있었습니다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이런 불균형은 모델 학습에 고려할 요소입니다</a:t>
            </a:r>
            <a:r>
              <a:rPr lang="en-US" altLang="ko-KR" dirty="0"/>
              <a:t>.</a:t>
            </a:r>
            <a:endParaRPr/>
          </a:p>
        </p:txBody>
      </p:sp>
      <p:sp>
        <p:nvSpPr>
          <p:cNvPr id="161" name="Google Shape;161;p6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1313" y="2286000"/>
            <a:ext cx="10971213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6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dirty="0"/>
              <a:t>(01 </a:t>
            </a:r>
            <a:r>
              <a:rPr lang="ko-KR" altLang="en-US" dirty="0"/>
              <a:t>카테고리별 데이터 분포 그래프 </a:t>
            </a:r>
            <a:r>
              <a:rPr lang="en-US" altLang="ko-KR" dirty="0"/>
              <a:t>B)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대부분의 유튜브 카테고리에서 데이터는 상위 몇 개의 인기 콘텐츠가 대부분의 반응을 차지하는 불균형 구조를 보이며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카테고리에 따라 콘텐츠 반응 편차와 확산 특성이 다르게 나타납니다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이는 모델 학습과 메트릭 설계에 있어 카테고리별 맞춤 접근이 필요함을 시사하지만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비정상적 분포 없이 대부분의 그래프에서 유사한 패턴을 보이는 점은 중요합니다</a:t>
            </a:r>
            <a:r>
              <a:rPr lang="en-US" altLang="ko-KR" dirty="0"/>
              <a:t>.</a:t>
            </a:r>
            <a:endParaRPr/>
          </a:p>
        </p:txBody>
      </p:sp>
      <p:sp>
        <p:nvSpPr>
          <p:cNvPr id="161" name="Google Shape;161;p6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1313" y="2286000"/>
            <a:ext cx="10971213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9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</a:t>
            </a:r>
            <a:r>
              <a:rPr lang="ko-KR" altLang="en-US" sz="8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결론</a:t>
            </a:r>
            <a:r>
              <a:rPr lang="en-US" altLang="ko-KR" sz="8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solidFill>
                  <a:schemeClr val="dk1"/>
                </a:solidFill>
                <a:latin typeface="Noto Sans KR"/>
                <a:ea typeface="Noto Sans KR"/>
                <a:sym typeface="Noto Sans KR"/>
              </a:rPr>
              <a:t>없음</a:t>
            </a:r>
            <a:endParaRPr/>
          </a:p>
        </p:txBody>
      </p:sp>
      <p:sp>
        <p:nvSpPr>
          <p:cNvPr id="207" name="Google Shape;207;p9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1313" y="2286000"/>
            <a:ext cx="10971213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(Contents)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발표는 총 </a:t>
            </a:r>
            <a:r>
              <a:rPr lang="en-US" altLang="ko-KR" dirty="0"/>
              <a:t>4</a:t>
            </a:r>
            <a:r>
              <a:rPr lang="ko-KR" altLang="en-US" dirty="0"/>
              <a:t>가지 흐름으로 구성했습니다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1) </a:t>
            </a:r>
            <a:r>
              <a:rPr lang="ko-KR" altLang="en-US" dirty="0"/>
              <a:t>연구 배경 및 목적</a:t>
            </a:r>
            <a:r>
              <a:rPr lang="en-US" altLang="ko-KR" dirty="0"/>
              <a:t>, 2) </a:t>
            </a:r>
            <a:r>
              <a:rPr lang="ko-KR" altLang="en-US" dirty="0"/>
              <a:t>연구 내용</a:t>
            </a:r>
            <a:r>
              <a:rPr lang="en-US" altLang="ko-KR" dirty="0"/>
              <a:t>, 3) </a:t>
            </a:r>
            <a:r>
              <a:rPr lang="ko-KR" altLang="en-US" dirty="0"/>
              <a:t>연구 결과</a:t>
            </a:r>
            <a:r>
              <a:rPr lang="en-US" altLang="ko-KR" dirty="0"/>
              <a:t>, 4) </a:t>
            </a:r>
            <a:r>
              <a:rPr lang="ko-KR" altLang="en-US" dirty="0"/>
              <a:t>결론 순으로 진행하겠습니다</a:t>
            </a:r>
            <a:r>
              <a:rPr lang="en-US" altLang="ko-KR" dirty="0"/>
              <a:t>.</a:t>
            </a: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1313" y="2286000"/>
            <a:ext cx="10971213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p1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(01 </a:t>
            </a:r>
            <a:r>
              <a:rPr lang="ko-KR" altLang="en-US" dirty="0"/>
              <a:t>성능 평가 시각화 비교</a:t>
            </a:r>
            <a:r>
              <a:rPr lang="en-US" altLang="ko-KR" dirty="0"/>
              <a:t>)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학습 데이터 확장 전과 후</a:t>
            </a:r>
            <a:r>
              <a:rPr lang="en-US" altLang="ko-KR" dirty="0"/>
              <a:t>, </a:t>
            </a:r>
            <a:r>
              <a:rPr lang="ko-KR" altLang="en-US" dirty="0"/>
              <a:t>성능 향상 결과를 시각적으로 비교한 자료입니다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데이터 확장과 </a:t>
            </a:r>
            <a:r>
              <a:rPr lang="en-US" altLang="ko-KR" dirty="0"/>
              <a:t>4</a:t>
            </a:r>
            <a:r>
              <a:rPr lang="ko-KR" altLang="en-US" dirty="0"/>
              <a:t>가지 구조 개선이 성능 향상에 효과적이었습니다</a:t>
            </a:r>
            <a:r>
              <a:rPr lang="en-US" altLang="ko-KR" dirty="0"/>
              <a:t>.</a:t>
            </a:r>
            <a:endParaRPr/>
          </a:p>
        </p:txBody>
      </p:sp>
      <p:sp>
        <p:nvSpPr>
          <p:cNvPr id="219" name="Google Shape;219;p10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1313" y="2286000"/>
            <a:ext cx="10971213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p1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(02 </a:t>
            </a:r>
            <a:r>
              <a:rPr lang="ko-KR" altLang="en-US" dirty="0"/>
              <a:t>성능 개량과 데이터 셋 확장 후 </a:t>
            </a:r>
            <a:r>
              <a:rPr lang="en-US" altLang="ko-KR" dirty="0"/>
              <a:t>4</a:t>
            </a:r>
            <a:r>
              <a:rPr lang="ko-KR" altLang="en-US" dirty="0"/>
              <a:t>가지 </a:t>
            </a:r>
            <a:r>
              <a:rPr lang="ko-KR" altLang="en-US" dirty="0" err="1"/>
              <a:t>모델별</a:t>
            </a:r>
            <a:r>
              <a:rPr lang="ko-KR" altLang="en-US" dirty="0"/>
              <a:t> 실행 결과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Accuracy, Loss, Validation Accuracy </a:t>
            </a:r>
            <a:r>
              <a:rPr lang="ko-KR" altLang="en-US" dirty="0"/>
              <a:t>등의 모든 지표에서 </a:t>
            </a:r>
            <a:r>
              <a:rPr lang="en-US" altLang="ko-KR" dirty="0" err="1"/>
              <a:t>klue</a:t>
            </a:r>
            <a:r>
              <a:rPr lang="en-US" altLang="ko-KR" dirty="0"/>
              <a:t>/</a:t>
            </a:r>
            <a:r>
              <a:rPr lang="en-US" altLang="ko-KR" dirty="0" err="1"/>
              <a:t>bert</a:t>
            </a:r>
            <a:r>
              <a:rPr lang="en-US" altLang="ko-KR" dirty="0"/>
              <a:t>-base(</a:t>
            </a:r>
            <a:r>
              <a:rPr lang="ko-KR" altLang="en-US" dirty="0" err="1"/>
              <a:t>클루</a:t>
            </a:r>
            <a:r>
              <a:rPr lang="ko-KR" altLang="en-US" dirty="0"/>
              <a:t> </a:t>
            </a:r>
            <a:r>
              <a:rPr lang="ko-KR" altLang="en-US" dirty="0" err="1"/>
              <a:t>버트</a:t>
            </a:r>
            <a:r>
              <a:rPr lang="ko-KR" altLang="en-US" dirty="0"/>
              <a:t> 베이스</a:t>
            </a:r>
            <a:r>
              <a:rPr lang="en-US" altLang="ko-KR" dirty="0"/>
              <a:t>)</a:t>
            </a:r>
            <a:r>
              <a:rPr lang="ko-KR" altLang="en-US" dirty="0"/>
              <a:t>가 가장 안정적인 결과를 보여주었습니다</a:t>
            </a:r>
            <a:r>
              <a:rPr lang="en-US" altLang="ko-KR" dirty="0"/>
              <a:t>.</a:t>
            </a:r>
            <a:endParaRPr/>
          </a:p>
        </p:txBody>
      </p:sp>
      <p:sp>
        <p:nvSpPr>
          <p:cNvPr id="219" name="Google Shape;219;p10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1313" y="2286000"/>
            <a:ext cx="10971213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11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마지막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/>
              <a:t>경청해 주셔서 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35" name="Google Shape;235;p11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1313" y="2286000"/>
            <a:ext cx="10971213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(</a:t>
            </a:r>
            <a:r>
              <a:rPr lang="ko-KR" altLang="en-US" sz="800" dirty="0">
                <a:solidFill>
                  <a:schemeClr val="dk1"/>
                </a:solidFill>
                <a:latin typeface="Noto Sans KR" pitchFamily="50" charset="-127"/>
                <a:ea typeface="Noto Sans KR" pitchFamily="50" charset="-127"/>
                <a:cs typeface="Noto Sans KR"/>
                <a:sym typeface="Noto Sans KR"/>
              </a:rPr>
              <a:t>연구 배경 및 목적</a:t>
            </a:r>
            <a:r>
              <a:rPr lang="en-US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/>
              <a:t>없음</a:t>
            </a:r>
            <a:endParaRPr/>
          </a:p>
        </p:txBody>
      </p:sp>
      <p:sp>
        <p:nvSpPr>
          <p:cNvPr id="121" name="Google Shape;121;p3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1313" y="2286000"/>
            <a:ext cx="10971213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dirty="0"/>
              <a:t>본 연구는 초등학교 소프트웨어 교육의 확대와 블록코딩 도구 활용 증가를 배경으로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왼쪽 그래프는 </a:t>
            </a:r>
            <a:r>
              <a:rPr lang="ko-KR" altLang="en-US" b="1" dirty="0"/>
              <a:t>교육과정 개정에 따른 정보교육 시수 변화</a:t>
            </a:r>
            <a:r>
              <a:rPr lang="ko-KR" altLang="en-US" dirty="0"/>
              <a:t>를 보여줍니다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2015 </a:t>
            </a:r>
            <a:r>
              <a:rPr lang="ko-KR" altLang="en-US" dirty="0"/>
              <a:t>개정 교육과정에서는 초등학교 </a:t>
            </a:r>
            <a:r>
              <a:rPr lang="en-US" altLang="ko-KR" dirty="0"/>
              <a:t>5‧6</a:t>
            </a:r>
            <a:r>
              <a:rPr lang="ko-KR" altLang="en-US" dirty="0"/>
              <a:t>학년을 대상으로 </a:t>
            </a:r>
            <a:r>
              <a:rPr lang="en-US" altLang="ko-KR" b="1" dirty="0"/>
              <a:t>17</a:t>
            </a:r>
            <a:r>
              <a:rPr lang="ko-KR" altLang="en-US" b="1" dirty="0"/>
              <a:t>차시 이상의 </a:t>
            </a:r>
            <a:r>
              <a:rPr lang="en" altLang="ko-KR" b="1" dirty="0"/>
              <a:t>SW</a:t>
            </a:r>
            <a:r>
              <a:rPr lang="ko-KR" altLang="en-US" b="1" dirty="0"/>
              <a:t>교육이 의무화</a:t>
            </a:r>
            <a:r>
              <a:rPr lang="ko-KR" altLang="en-US" dirty="0"/>
              <a:t>되었으나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2022 </a:t>
            </a:r>
            <a:r>
              <a:rPr lang="ko-KR" altLang="en-US" dirty="0"/>
              <a:t>개정 교육과정에서는 </a:t>
            </a:r>
            <a:r>
              <a:rPr lang="en-US" altLang="ko-KR" b="1" dirty="0"/>
              <a:t>34</a:t>
            </a:r>
            <a:r>
              <a:rPr lang="ko-KR" altLang="en-US" b="1" dirty="0"/>
              <a:t>차시 이상</a:t>
            </a:r>
            <a:r>
              <a:rPr lang="ko-KR" altLang="en-US" dirty="0"/>
              <a:t>으로 확대되어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초등 수준에서도 </a:t>
            </a:r>
            <a:r>
              <a:rPr lang="ko-KR" altLang="en-US" b="1" dirty="0"/>
              <a:t>기초 프로그래밍 교육의 비중이 크게 강화</a:t>
            </a:r>
            <a:r>
              <a:rPr lang="ko-KR" altLang="en-US" dirty="0"/>
              <a:t>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오른쪽 그래프는 </a:t>
            </a:r>
            <a:r>
              <a:rPr lang="ko-KR" altLang="en-US" b="1" dirty="0"/>
              <a:t>학교급별 교육용 프로그래밍 언어 활용 비율</a:t>
            </a:r>
            <a:r>
              <a:rPr lang="ko-KR" altLang="en-US" dirty="0"/>
              <a:t>을 나타냅니다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" altLang="ko-KR" dirty="0"/>
              <a:t>KERIS(2018) </a:t>
            </a:r>
            <a:r>
              <a:rPr lang="ko-KR" altLang="en-US" dirty="0"/>
              <a:t>분석에 따르면 초등학교에서는 ‘</a:t>
            </a:r>
            <a:r>
              <a:rPr lang="ko-KR" altLang="en-US" b="1" dirty="0" err="1"/>
              <a:t>엔트리</a:t>
            </a:r>
            <a:r>
              <a:rPr lang="ko-KR" altLang="en-US" dirty="0" err="1"/>
              <a:t>’와</a:t>
            </a:r>
            <a:r>
              <a:rPr lang="ko-KR" altLang="en-US" dirty="0"/>
              <a:t> ‘</a:t>
            </a:r>
            <a:r>
              <a:rPr lang="ko-KR" altLang="en-US" b="1" dirty="0"/>
              <a:t>스크래치</a:t>
            </a:r>
            <a:r>
              <a:rPr lang="ko-KR" altLang="en-US" dirty="0"/>
              <a:t>’ 등</a:t>
            </a:r>
            <a:br>
              <a:rPr lang="ko-KR" altLang="en-US" dirty="0"/>
            </a:br>
            <a:r>
              <a:rPr lang="ko-KR" altLang="en-US" b="1" dirty="0"/>
              <a:t>블록코딩 중심의 시각적 프로그래밍 도구</a:t>
            </a:r>
            <a:r>
              <a:rPr lang="ko-KR" altLang="en-US" dirty="0"/>
              <a:t>가 대부분을 차지하며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이러한 환경에서 학습자들은 </a:t>
            </a:r>
            <a:r>
              <a:rPr lang="ko-KR" altLang="en-US" b="1" dirty="0"/>
              <a:t>시각적 조작 기반의 문제 해결 방식</a:t>
            </a:r>
            <a:r>
              <a:rPr lang="ko-KR" altLang="en-US" dirty="0"/>
              <a:t>에 익숙해지고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</a:t>
            </a:r>
            <a:r>
              <a:rPr lang="ko-KR" altLang="en-US" b="1" dirty="0"/>
              <a:t>엔트리 환경은 폐쇄적인 구조로 인해 학습 지원 자료와 커뮤니티 정보가 충분하지 않으며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공식 매뉴얼 외에는 </a:t>
            </a:r>
            <a:r>
              <a:rPr lang="ko-KR" altLang="en-US" b="1" dirty="0"/>
              <a:t>블록 위치나 사용법</a:t>
            </a:r>
            <a:r>
              <a:rPr lang="en-US" altLang="ko-KR" b="1" dirty="0"/>
              <a:t>, </a:t>
            </a:r>
            <a:r>
              <a:rPr lang="ko-KR" altLang="en-US" b="1" dirty="0"/>
              <a:t>프로젝트 예시를 체계적으로 안내하는 시스템이 부족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이에 본 연구에서는 이러한 한계를 보완하기 위해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b="1" dirty="0"/>
              <a:t>엔트리 환경 내에서 즉시 활용 가능한 학습 지원 </a:t>
            </a:r>
            <a:r>
              <a:rPr lang="ko-KR" altLang="en-US" b="1" dirty="0" err="1"/>
              <a:t>챗봇</a:t>
            </a:r>
            <a:r>
              <a:rPr lang="ko-KR" altLang="en-US" dirty="0" err="1"/>
              <a:t>을</a:t>
            </a:r>
            <a:r>
              <a:rPr lang="ko-KR" altLang="en-US" dirty="0"/>
              <a:t> 설계하고자 하였습니다</a:t>
            </a:r>
            <a:r>
              <a:rPr lang="en-US" altLang="ko-KR" dirty="0"/>
              <a:t>.</a:t>
            </a:r>
          </a:p>
        </p:txBody>
      </p:sp>
      <p:sp>
        <p:nvSpPr>
          <p:cNvPr id="132" name="Google Shape;132;p4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1313" y="2286000"/>
            <a:ext cx="10971213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(02 </a:t>
            </a:r>
            <a:r>
              <a:rPr lang="ko-KR" altLang="en-US" dirty="0"/>
              <a:t>진행 순서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연구는 총 </a:t>
            </a:r>
            <a:r>
              <a:rPr lang="en-US" altLang="ko-KR" dirty="0"/>
              <a:t>5</a:t>
            </a:r>
            <a:r>
              <a:rPr lang="ko-KR" altLang="en-US" dirty="0"/>
              <a:t>단계로 진행되었습니다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1</a:t>
            </a:r>
            <a:r>
              <a:rPr lang="ko-KR" altLang="en-US" dirty="0"/>
              <a:t>단계로 데이터 수집</a:t>
            </a:r>
            <a:r>
              <a:rPr lang="en-US" altLang="ko-KR" dirty="0"/>
              <a:t>, 2</a:t>
            </a:r>
            <a:r>
              <a:rPr lang="ko-KR" altLang="en-US" dirty="0"/>
              <a:t>단계 로컬 서버 및 </a:t>
            </a:r>
            <a:r>
              <a:rPr lang="ko-KR" altLang="en-US" dirty="0" err="1"/>
              <a:t>클라우드</a:t>
            </a:r>
            <a:r>
              <a:rPr lang="ko-KR" altLang="en-US" dirty="0"/>
              <a:t> 구축</a:t>
            </a:r>
            <a:r>
              <a:rPr lang="en-US" altLang="ko-KR" dirty="0"/>
              <a:t>, 3</a:t>
            </a:r>
            <a:r>
              <a:rPr lang="ko-KR" altLang="en-US" dirty="0"/>
              <a:t>단계 </a:t>
            </a:r>
            <a:r>
              <a:rPr lang="en-US" altLang="ko-KR" dirty="0"/>
              <a:t>API </a:t>
            </a:r>
            <a:r>
              <a:rPr lang="ko-KR" altLang="en-US" dirty="0"/>
              <a:t>서비스와 </a:t>
            </a:r>
            <a:r>
              <a:rPr lang="ko-KR" altLang="en-US" dirty="0" err="1"/>
              <a:t>프론트</a:t>
            </a:r>
            <a:r>
              <a:rPr lang="ko-KR" altLang="en-US" dirty="0"/>
              <a:t> 구성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4</a:t>
            </a:r>
            <a:r>
              <a:rPr lang="ko-KR" altLang="en-US" dirty="0"/>
              <a:t>단계 평가 </a:t>
            </a:r>
            <a:r>
              <a:rPr lang="ko-KR" altLang="en-US" dirty="0" err="1"/>
              <a:t>메트릭</a:t>
            </a:r>
            <a:r>
              <a:rPr lang="ko-KR" altLang="en-US" dirty="0"/>
              <a:t> 설계</a:t>
            </a:r>
            <a:r>
              <a:rPr lang="en-US" altLang="ko-KR" dirty="0"/>
              <a:t>, </a:t>
            </a:r>
            <a:r>
              <a:rPr lang="ko-KR" altLang="en-US" dirty="0"/>
              <a:t>그리고 마지막으로 </a:t>
            </a:r>
            <a:r>
              <a:rPr lang="en-US" altLang="ko-KR" dirty="0"/>
              <a:t>AI </a:t>
            </a:r>
            <a:r>
              <a:rPr lang="ko-KR" altLang="en-US" dirty="0"/>
              <a:t>모델 실험 및 성능 분석까지 사용되는 소프트웨어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하드웨어</a:t>
            </a:r>
            <a:r>
              <a:rPr lang="en-US" altLang="ko-KR" baseline="0" dirty="0"/>
              <a:t>, </a:t>
            </a:r>
            <a:r>
              <a:rPr lang="ko-KR" altLang="en-US" baseline="0" dirty="0"/>
              <a:t>운영체제를 </a:t>
            </a:r>
            <a:r>
              <a:rPr lang="ko-KR" altLang="en-US" baseline="0" dirty="0" err="1"/>
              <a:t>플로우</a:t>
            </a:r>
            <a:r>
              <a:rPr lang="ko-KR" altLang="en-US" baseline="0" dirty="0"/>
              <a:t> 차트로 구성해보았습니다</a:t>
            </a:r>
            <a:r>
              <a:rPr lang="en-US" altLang="ko-KR" baseline="0" dirty="0"/>
              <a:t>.</a:t>
            </a:r>
            <a:endParaRPr/>
          </a:p>
        </p:txBody>
      </p:sp>
      <p:sp>
        <p:nvSpPr>
          <p:cNvPr id="132" name="Google Shape;132;p4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1313" y="2286000"/>
            <a:ext cx="10971213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dirty="0"/>
              <a:t>(03 Flowchart)</a:t>
            </a:r>
          </a:p>
          <a:p>
            <a:r>
              <a:rPr lang="ko-KR" altLang="en-US" dirty="0" err="1"/>
              <a:t>첫번째</a:t>
            </a:r>
            <a:r>
              <a:rPr lang="ko-KR" altLang="en-US" dirty="0"/>
              <a:t> 보이는 흐름도는 전체 프로세스를 요약한 흐름도입니다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유튜브 제목 수집부터 시작해 데이터 전처리</a:t>
            </a:r>
            <a:r>
              <a:rPr lang="en-US" altLang="ko-KR" dirty="0"/>
              <a:t>, </a:t>
            </a:r>
            <a:r>
              <a:rPr lang="ko-KR" altLang="en-US" dirty="0" err="1"/>
              <a:t>메트릭</a:t>
            </a:r>
            <a:r>
              <a:rPr lang="ko-KR" altLang="en-US" dirty="0"/>
              <a:t> 설계</a:t>
            </a:r>
            <a:r>
              <a:rPr lang="en-US" altLang="ko-KR" dirty="0"/>
              <a:t>, </a:t>
            </a:r>
            <a:r>
              <a:rPr lang="ko-KR" altLang="en-US" dirty="0"/>
              <a:t>모델 평가</a:t>
            </a:r>
            <a:r>
              <a:rPr lang="en-US" altLang="ko-KR" dirty="0"/>
              <a:t>, </a:t>
            </a:r>
            <a:r>
              <a:rPr lang="ko-KR" altLang="en-US" dirty="0"/>
              <a:t>시각화까지 전 과정을 체계적으로 구성했습니다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두번째</a:t>
            </a:r>
            <a:r>
              <a:rPr lang="ko-KR" altLang="en-US" dirty="0"/>
              <a:t> 보이는 흐름도는</a:t>
            </a:r>
            <a:r>
              <a:rPr lang="en-US" altLang="ko-KR" dirty="0"/>
              <a:t>…</a:t>
            </a:r>
          </a:p>
          <a:p>
            <a:r>
              <a:rPr lang="ko-KR" altLang="en-US" dirty="0"/>
              <a:t>학습모델이 </a:t>
            </a:r>
            <a:r>
              <a:rPr lang="ko-KR" altLang="en-US" b="1" dirty="0"/>
              <a:t>경량화된 데이터셋을 기반으로 한 사전 검증과</a:t>
            </a:r>
            <a:r>
              <a:rPr lang="en-US" altLang="ko-KR" b="1" dirty="0"/>
              <a:t>, </a:t>
            </a:r>
            <a:r>
              <a:rPr lang="ko-KR" altLang="en-US" b="1" dirty="0"/>
              <a:t>풀 데이터셋을 활용한 모델 최종 검증</a:t>
            </a:r>
            <a:r>
              <a:rPr lang="ko-KR" altLang="en-US" dirty="0"/>
              <a:t>의 두 단계로 구성되어 있음을 보여줍니다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방식은 </a:t>
            </a:r>
            <a:r>
              <a:rPr lang="ko-KR" altLang="en-US" b="1" dirty="0"/>
              <a:t>비용 효율성과 품질 안정성을 동시에 확보하는 전략적 접근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4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1313" y="2286000"/>
            <a:ext cx="10971213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5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altLang="en-US" dirty="0"/>
              <a:t>연구 내용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없음</a:t>
            </a:r>
            <a:endParaRPr/>
          </a:p>
        </p:txBody>
      </p:sp>
      <p:sp>
        <p:nvSpPr>
          <p:cNvPr id="149" name="Google Shape;149;p5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1313" y="2286000"/>
            <a:ext cx="10971213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6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(01 </a:t>
            </a:r>
            <a:r>
              <a:rPr lang="ko-KR" altLang="en-US" dirty="0"/>
              <a:t>왜 </a:t>
            </a:r>
            <a:r>
              <a:rPr lang="en-US" altLang="ko-KR" dirty="0"/>
              <a:t>BERT </a:t>
            </a:r>
            <a:r>
              <a:rPr lang="ko-KR" altLang="en-US" dirty="0"/>
              <a:t>이어야 하는가</a:t>
            </a:r>
            <a:r>
              <a:rPr lang="en-US" altLang="ko-KR" dirty="0"/>
              <a:t>?)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BERT</a:t>
            </a:r>
            <a:r>
              <a:rPr lang="ko-KR" altLang="en-US" dirty="0"/>
              <a:t>는 문장 분류나 회귀에 적합한 모델입니다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GPT </a:t>
            </a:r>
            <a:r>
              <a:rPr lang="ko-KR" altLang="en-US" dirty="0"/>
              <a:t>계열은 생성엔 강하지만</a:t>
            </a:r>
            <a:r>
              <a:rPr lang="en-US" altLang="ko-KR" dirty="0"/>
              <a:t>, </a:t>
            </a:r>
            <a:r>
              <a:rPr lang="ko-KR" altLang="en-US" dirty="0"/>
              <a:t>점수 </a:t>
            </a:r>
            <a:r>
              <a:rPr lang="ko-KR" altLang="en-US" dirty="0" err="1"/>
              <a:t>예측같은</a:t>
            </a:r>
            <a:r>
              <a:rPr lang="ko-KR" altLang="en-US" dirty="0"/>
              <a:t> 회귀 문제에선 일관성이 낮고 </a:t>
            </a:r>
            <a:r>
              <a:rPr lang="en-US" altLang="ko-KR" dirty="0"/>
              <a:t>fine-tuning</a:t>
            </a:r>
            <a:r>
              <a:rPr lang="ko-KR" altLang="en-US" dirty="0"/>
              <a:t>이 어렵기 때문에</a:t>
            </a:r>
            <a:r>
              <a:rPr lang="en-US" altLang="ko-KR" dirty="0"/>
              <a:t>, </a:t>
            </a:r>
            <a:r>
              <a:rPr lang="ko-KR" altLang="en-US" dirty="0"/>
              <a:t>본 연구에선 </a:t>
            </a:r>
            <a:r>
              <a:rPr lang="en-US" altLang="ko-KR" dirty="0"/>
              <a:t>BERT</a:t>
            </a:r>
            <a:r>
              <a:rPr lang="ko-KR" altLang="en-US" dirty="0"/>
              <a:t>가 더 적합하다고 판단했습니다</a:t>
            </a:r>
            <a:r>
              <a:rPr lang="en-US" altLang="ko-KR" dirty="0"/>
              <a:t>.</a:t>
            </a:r>
            <a:endParaRPr/>
          </a:p>
        </p:txBody>
      </p:sp>
      <p:sp>
        <p:nvSpPr>
          <p:cNvPr id="161" name="Google Shape;161;p6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1313" y="2286000"/>
            <a:ext cx="10971213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6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(02 GPT</a:t>
            </a:r>
            <a:r>
              <a:rPr lang="ko-KR" altLang="en-US" dirty="0"/>
              <a:t>가 더 유리한 경우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반대로 </a:t>
            </a:r>
            <a:r>
              <a:rPr lang="en-US" altLang="ko-KR" dirty="0"/>
              <a:t>GPT</a:t>
            </a:r>
            <a:r>
              <a:rPr lang="ko-KR" altLang="en-US" dirty="0"/>
              <a:t>는 타이틀 생성기 역할에는 유리합니다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하지만 이번 연구는 예측 정확도가 목적이기에</a:t>
            </a:r>
            <a:r>
              <a:rPr lang="en-US" altLang="ko-KR" dirty="0"/>
              <a:t>, BERT </a:t>
            </a:r>
            <a:r>
              <a:rPr lang="ko-KR" altLang="en-US" dirty="0"/>
              <a:t>기반 모델로 진행했습니다</a:t>
            </a:r>
            <a:r>
              <a:rPr lang="en-US" altLang="ko-KR" dirty="0"/>
              <a:t>.</a:t>
            </a:r>
            <a:endParaRPr/>
          </a:p>
        </p:txBody>
      </p:sp>
      <p:sp>
        <p:nvSpPr>
          <p:cNvPr id="161" name="Google Shape;161;p6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>
            <a:spLocks noGrp="1"/>
          </p:cNvSpPr>
          <p:nvPr>
            <p:ph type="ctrTitle"/>
          </p:nvPr>
        </p:nvSpPr>
        <p:spPr>
          <a:xfrm>
            <a:off x="342900" y="1065212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dt" idx="10"/>
          </p:nvPr>
        </p:nvSpPr>
        <p:spPr>
          <a:xfrm>
            <a:off x="228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ftr" idx="11"/>
          </p:nvPr>
        </p:nvSpPr>
        <p:spPr>
          <a:xfrm>
            <a:off x="1562100" y="3178176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sldNum" idx="12"/>
          </p:nvPr>
        </p:nvSpPr>
        <p:spPr>
          <a:xfrm>
            <a:off x="7924800" y="4781550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2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KR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2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22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450"/>
              <a:buNone/>
              <a:defRPr sz="450"/>
            </a:lvl4pPr>
            <a:lvl5pPr marL="2286000" lvl="4" indent="-228600" algn="l"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450"/>
              <a:buNone/>
              <a:defRPr sz="450"/>
            </a:lvl5pPr>
            <a:lvl6pPr marL="2743200" lvl="5" indent="-228600" algn="l"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450"/>
              <a:buNone/>
              <a:defRPr sz="450"/>
            </a:lvl6pPr>
            <a:lvl7pPr marL="3200400" lvl="6" indent="-228600" algn="l"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450"/>
              <a:buNone/>
              <a:defRPr sz="450"/>
            </a:lvl7pPr>
            <a:lvl8pPr marL="3657600" lvl="7" indent="-228600" algn="l"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450"/>
              <a:buNone/>
              <a:defRPr sz="450"/>
            </a:lvl8pPr>
            <a:lvl9pPr marL="4114800" lvl="8" indent="-228600" algn="l"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450"/>
              <a:buNone/>
              <a:defRPr sz="450"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dt" idx="10"/>
          </p:nvPr>
        </p:nvSpPr>
        <p:spPr>
          <a:xfrm>
            <a:off x="228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ftr" idx="11"/>
          </p:nvPr>
        </p:nvSpPr>
        <p:spPr>
          <a:xfrm>
            <a:off x="1562100" y="3178176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sldNum" idx="12"/>
          </p:nvPr>
        </p:nvSpPr>
        <p:spPr>
          <a:xfrm>
            <a:off x="3276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3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dt" idx="10"/>
          </p:nvPr>
        </p:nvSpPr>
        <p:spPr>
          <a:xfrm>
            <a:off x="228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ftr" idx="11"/>
          </p:nvPr>
        </p:nvSpPr>
        <p:spPr>
          <a:xfrm>
            <a:off x="1562100" y="3178176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sldNum" idx="12"/>
          </p:nvPr>
        </p:nvSpPr>
        <p:spPr>
          <a:xfrm>
            <a:off x="3276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4"/>
          <p:cNvSpPr txBox="1">
            <a:spLocks noGrp="1"/>
          </p:cNvSpPr>
          <p:nvPr>
            <p:ph type="title"/>
          </p:nvPr>
        </p:nvSpPr>
        <p:spPr>
          <a:xfrm rot="5400000">
            <a:off x="2366168" y="1085851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4"/>
          <p:cNvSpPr txBox="1">
            <a:spLocks noGrp="1"/>
          </p:cNvSpPr>
          <p:nvPr>
            <p:ph type="body" idx="1"/>
          </p:nvPr>
        </p:nvSpPr>
        <p:spPr>
          <a:xfrm rot="5400000">
            <a:off x="270668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82" name="Google Shape;82;p24"/>
          <p:cNvSpPr txBox="1">
            <a:spLocks noGrp="1"/>
          </p:cNvSpPr>
          <p:nvPr>
            <p:ph type="dt" idx="10"/>
          </p:nvPr>
        </p:nvSpPr>
        <p:spPr>
          <a:xfrm>
            <a:off x="228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4"/>
          <p:cNvSpPr txBox="1">
            <a:spLocks noGrp="1"/>
          </p:cNvSpPr>
          <p:nvPr>
            <p:ph type="ftr" idx="11"/>
          </p:nvPr>
        </p:nvSpPr>
        <p:spPr>
          <a:xfrm>
            <a:off x="1562100" y="3178176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4"/>
          <p:cNvSpPr txBox="1">
            <a:spLocks noGrp="1"/>
          </p:cNvSpPr>
          <p:nvPr>
            <p:ph type="sldNum" idx="12"/>
          </p:nvPr>
        </p:nvSpPr>
        <p:spPr>
          <a:xfrm>
            <a:off x="3276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E802A-A614-4A42-ADA5-549C5D1B1676}" type="datetimeFigureOut">
              <a:rPr lang="ko-KR" altLang="en-US" smtClean="0"/>
              <a:pPr/>
              <a:t>2025. 10. 21.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FC84B-B758-4475-B9B5-8C2A628AA4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E802A-A614-4A42-ADA5-549C5D1B1676}" type="datetimeFigureOut">
              <a:rPr lang="ko-KR" altLang="en-US" smtClean="0"/>
              <a:pPr/>
              <a:t>2025. 10. 21.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FC84B-B758-4475-B9B5-8C2A628AA4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E802A-A614-4A42-ADA5-549C5D1B1676}" type="datetimeFigureOut">
              <a:rPr lang="ko-KR" altLang="en-US" smtClean="0"/>
              <a:pPr/>
              <a:t>2025. 10. 21.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FC84B-B758-4475-B9B5-8C2A628AA4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E802A-A614-4A42-ADA5-549C5D1B1676}" type="datetimeFigureOut">
              <a:rPr lang="ko-KR" altLang="en-US" smtClean="0"/>
              <a:pPr/>
              <a:t>2025. 10. 21.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FC84B-B758-4475-B9B5-8C2A628AA4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E802A-A614-4A42-ADA5-549C5D1B1676}" type="datetimeFigureOut">
              <a:rPr lang="ko-KR" altLang="en-US" smtClean="0"/>
              <a:pPr/>
              <a:t>2025. 10. 21.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FC84B-B758-4475-B9B5-8C2A628AA4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E802A-A614-4A42-ADA5-549C5D1B1676}" type="datetimeFigureOut">
              <a:rPr lang="ko-KR" altLang="en-US" smtClean="0"/>
              <a:pPr/>
              <a:t>2025. 10. 21.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FC84B-B758-4475-B9B5-8C2A628AA4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E802A-A614-4A42-ADA5-549C5D1B1676}" type="datetimeFigureOut">
              <a:rPr lang="ko-KR" altLang="en-US" smtClean="0"/>
              <a:pPr/>
              <a:t>2025. 10. 21.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FC84B-B758-4475-B9B5-8C2A628AA4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E802A-A614-4A42-ADA5-549C5D1B1676}" type="datetimeFigureOut">
              <a:rPr lang="ko-KR" altLang="en-US" smtClean="0"/>
              <a:pPr/>
              <a:t>2025. 10. 21.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FC84B-B758-4475-B9B5-8C2A628AA4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E802A-A614-4A42-ADA5-549C5D1B1676}" type="datetimeFigureOut">
              <a:rPr lang="ko-KR" altLang="en-US" smtClean="0"/>
              <a:pPr/>
              <a:t>2025. 10. 21.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FC84B-B758-4475-B9B5-8C2A628AA4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E802A-A614-4A42-ADA5-549C5D1B1676}" type="datetimeFigureOut">
              <a:rPr lang="ko-KR" altLang="en-US" smtClean="0"/>
              <a:pPr/>
              <a:t>2025. 10. 21.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FC84B-B758-4475-B9B5-8C2A628AA4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E802A-A614-4A42-ADA5-549C5D1B1676}" type="datetimeFigureOut">
              <a:rPr lang="ko-KR" altLang="en-US" smtClean="0"/>
              <a:pPr/>
              <a:t>2025. 10. 21.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FC84B-B758-4475-B9B5-8C2A628AA4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5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dt" idx="10"/>
          </p:nvPr>
        </p:nvSpPr>
        <p:spPr>
          <a:xfrm>
            <a:off x="228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ftr" idx="11"/>
          </p:nvPr>
        </p:nvSpPr>
        <p:spPr>
          <a:xfrm>
            <a:off x="1562100" y="3178176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sldNum" idx="12"/>
          </p:nvPr>
        </p:nvSpPr>
        <p:spPr>
          <a:xfrm>
            <a:off x="3276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6"/>
          <p:cNvSpPr txBox="1">
            <a:spLocks noGrp="1"/>
          </p:cNvSpPr>
          <p:nvPr>
            <p:ph type="title"/>
          </p:nvPr>
        </p:nvSpPr>
        <p:spPr>
          <a:xfrm>
            <a:off x="361157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KR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body" idx="1"/>
          </p:nvPr>
        </p:nvSpPr>
        <p:spPr>
          <a:xfrm>
            <a:off x="361157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18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6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4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4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4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4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4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4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dt" idx="10"/>
          </p:nvPr>
        </p:nvSpPr>
        <p:spPr>
          <a:xfrm>
            <a:off x="228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ftr" idx="11"/>
          </p:nvPr>
        </p:nvSpPr>
        <p:spPr>
          <a:xfrm>
            <a:off x="1562100" y="3178176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sldNum" idx="12"/>
          </p:nvPr>
        </p:nvSpPr>
        <p:spPr>
          <a:xfrm>
            <a:off x="3276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7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5pPr>
            <a:lvl6pPr marL="2743200" lvl="5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6pPr>
            <a:lvl7pPr marL="3200400" lvl="6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7pPr>
            <a:lvl8pPr marL="3657600" lvl="7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8pPr>
            <a:lvl9pPr marL="4114800" lvl="8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9pPr>
          </a:lstStyle>
          <a:p>
            <a:endParaRPr/>
          </a:p>
        </p:txBody>
      </p:sp>
      <p:sp>
        <p:nvSpPr>
          <p:cNvPr id="37" name="Google Shape;37;p17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5pPr>
            <a:lvl6pPr marL="2743200" lvl="5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6pPr>
            <a:lvl7pPr marL="3200400" lvl="6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7pPr>
            <a:lvl8pPr marL="3657600" lvl="7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8pPr>
            <a:lvl9pPr marL="4114800" lvl="8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dt" idx="10"/>
          </p:nvPr>
        </p:nvSpPr>
        <p:spPr>
          <a:xfrm>
            <a:off x="228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ftr" idx="11"/>
          </p:nvPr>
        </p:nvSpPr>
        <p:spPr>
          <a:xfrm>
            <a:off x="1562100" y="3178176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sldNum" idx="12"/>
          </p:nvPr>
        </p:nvSpPr>
        <p:spPr>
          <a:xfrm>
            <a:off x="3276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K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body" idx="1"/>
          </p:nvPr>
        </p:nvSpPr>
        <p:spPr>
          <a:xfrm>
            <a:off x="228601" y="767557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44" name="Google Shape;44;p18"/>
          <p:cNvSpPr txBox="1">
            <a:spLocks noGrp="1"/>
          </p:cNvSpPr>
          <p:nvPr>
            <p:ph type="body" idx="2"/>
          </p:nvPr>
        </p:nvSpPr>
        <p:spPr>
          <a:xfrm>
            <a:off x="228601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2pPr>
            <a:lvl3pPr marL="1371600" lvl="2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3pPr>
            <a:lvl4pPr marL="1828800" lvl="3" indent="-27940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4pPr>
            <a:lvl5pPr marL="2286000" lvl="4" indent="-27940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5pPr>
            <a:lvl6pPr marL="2743200" lvl="5" indent="-27940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6pPr>
            <a:lvl7pPr marL="3200400" lvl="6" indent="-27940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7pPr>
            <a:lvl8pPr marL="3657600" lvl="7" indent="-27940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8pPr>
            <a:lvl9pPr marL="4114800" lvl="8" indent="-27940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9pPr>
          </a:lstStyle>
          <a:p>
            <a:endParaRPr/>
          </a:p>
        </p:txBody>
      </p:sp>
      <p:sp>
        <p:nvSpPr>
          <p:cNvPr id="45" name="Google Shape;45;p18"/>
          <p:cNvSpPr txBox="1">
            <a:spLocks noGrp="1"/>
          </p:cNvSpPr>
          <p:nvPr>
            <p:ph type="body" idx="3"/>
          </p:nvPr>
        </p:nvSpPr>
        <p:spPr>
          <a:xfrm>
            <a:off x="2322513" y="767557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2pPr>
            <a:lvl3pPr marL="1371600" lvl="2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3pPr>
            <a:lvl4pPr marL="1828800" lvl="3" indent="-27940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4pPr>
            <a:lvl5pPr marL="2286000" lvl="4" indent="-27940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5pPr>
            <a:lvl6pPr marL="2743200" lvl="5" indent="-27940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6pPr>
            <a:lvl7pPr marL="3200400" lvl="6" indent="-27940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7pPr>
            <a:lvl8pPr marL="3657600" lvl="7" indent="-27940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8pPr>
            <a:lvl9pPr marL="4114800" lvl="8" indent="-27940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dt" idx="10"/>
          </p:nvPr>
        </p:nvSpPr>
        <p:spPr>
          <a:xfrm>
            <a:off x="228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ftr" idx="11"/>
          </p:nvPr>
        </p:nvSpPr>
        <p:spPr>
          <a:xfrm>
            <a:off x="1562100" y="3178176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sldNum" idx="12"/>
          </p:nvPr>
        </p:nvSpPr>
        <p:spPr>
          <a:xfrm>
            <a:off x="3276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dt" idx="10"/>
          </p:nvPr>
        </p:nvSpPr>
        <p:spPr>
          <a:xfrm>
            <a:off x="228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ftr" idx="11"/>
          </p:nvPr>
        </p:nvSpPr>
        <p:spPr>
          <a:xfrm>
            <a:off x="1562100" y="3178176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9"/>
          <p:cNvSpPr txBox="1">
            <a:spLocks noGrp="1"/>
          </p:cNvSpPr>
          <p:nvPr>
            <p:ph type="sldNum" idx="12"/>
          </p:nvPr>
        </p:nvSpPr>
        <p:spPr>
          <a:xfrm>
            <a:off x="3276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0"/>
          <p:cNvSpPr txBox="1">
            <a:spLocks noGrp="1"/>
          </p:cNvSpPr>
          <p:nvPr>
            <p:ph type="dt" idx="10"/>
          </p:nvPr>
        </p:nvSpPr>
        <p:spPr>
          <a:xfrm>
            <a:off x="228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ftr" idx="11"/>
          </p:nvPr>
        </p:nvSpPr>
        <p:spPr>
          <a:xfrm>
            <a:off x="1562100" y="3178176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sldNum" idx="12"/>
          </p:nvPr>
        </p:nvSpPr>
        <p:spPr>
          <a:xfrm>
            <a:off x="3276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1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KR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1"/>
          <p:cNvSpPr txBox="1">
            <a:spLocks noGrp="1"/>
          </p:cNvSpPr>
          <p:nvPr>
            <p:ph type="body" idx="1"/>
          </p:nvPr>
        </p:nvSpPr>
        <p:spPr>
          <a:xfrm>
            <a:off x="1787526" y="136526"/>
            <a:ext cx="2555875" cy="2926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1pPr>
            <a:lvl2pPr marL="914400" lvl="1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9pPr>
          </a:lstStyle>
          <a:p>
            <a:endParaRPr/>
          </a:p>
        </p:txBody>
      </p:sp>
      <p:sp>
        <p:nvSpPr>
          <p:cNvPr id="62" name="Google Shape;62;p21"/>
          <p:cNvSpPr txBox="1">
            <a:spLocks noGrp="1"/>
          </p:cNvSpPr>
          <p:nvPr>
            <p:ph type="body" idx="2"/>
          </p:nvPr>
        </p:nvSpPr>
        <p:spPr>
          <a:xfrm>
            <a:off x="228600" y="717551"/>
            <a:ext cx="1504157" cy="234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450"/>
              <a:buNone/>
              <a:defRPr sz="450"/>
            </a:lvl4pPr>
            <a:lvl5pPr marL="2286000" lvl="4" indent="-228600" algn="l"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450"/>
              <a:buNone/>
              <a:defRPr sz="450"/>
            </a:lvl5pPr>
            <a:lvl6pPr marL="2743200" lvl="5" indent="-228600" algn="l"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450"/>
              <a:buNone/>
              <a:defRPr sz="450"/>
            </a:lvl6pPr>
            <a:lvl7pPr marL="3200400" lvl="6" indent="-228600" algn="l"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450"/>
              <a:buNone/>
              <a:defRPr sz="450"/>
            </a:lvl7pPr>
            <a:lvl8pPr marL="3657600" lvl="7" indent="-228600" algn="l"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450"/>
              <a:buNone/>
              <a:defRPr sz="450"/>
            </a:lvl8pPr>
            <a:lvl9pPr marL="4114800" lvl="8" indent="-228600" algn="l"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450"/>
              <a:buNone/>
              <a:defRPr sz="450"/>
            </a:lvl9pPr>
          </a:lstStyle>
          <a:p>
            <a:endParaRPr/>
          </a:p>
        </p:txBody>
      </p:sp>
      <p:sp>
        <p:nvSpPr>
          <p:cNvPr id="63" name="Google Shape;63;p21"/>
          <p:cNvSpPr txBox="1">
            <a:spLocks noGrp="1"/>
          </p:cNvSpPr>
          <p:nvPr>
            <p:ph type="dt" idx="10"/>
          </p:nvPr>
        </p:nvSpPr>
        <p:spPr>
          <a:xfrm>
            <a:off x="228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1"/>
          <p:cNvSpPr txBox="1">
            <a:spLocks noGrp="1"/>
          </p:cNvSpPr>
          <p:nvPr>
            <p:ph type="ftr" idx="11"/>
          </p:nvPr>
        </p:nvSpPr>
        <p:spPr>
          <a:xfrm>
            <a:off x="1562100" y="3178176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sldNum" idx="12"/>
          </p:nvPr>
        </p:nvSpPr>
        <p:spPr>
          <a:xfrm>
            <a:off x="3276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KR"/>
              <a:buNone/>
              <a:defRPr sz="22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�"/>
              <a:defRPr sz="16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�"/>
              <a:defRPr sz="14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marL="1371600" marR="0" lvl="2" indent="-3048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�"/>
              <a:defRPr sz="12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sz="10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sz="10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sz="10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sz="10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sz="10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sz="10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228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1562100" y="3178176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3276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E802A-A614-4A42-ADA5-549C5D1B1676}" type="datetimeFigureOut">
              <a:rPr lang="ko-KR" altLang="en-US" smtClean="0"/>
              <a:pPr/>
              <a:t>2025. 10. 21.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FFC84B-B758-4475-B9B5-8C2A628AA4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3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3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5094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8751" y="0"/>
            <a:ext cx="8761857" cy="5143500"/>
          </a:xfrm>
          <a:prstGeom prst="rect">
            <a:avLst/>
          </a:prstGeom>
          <a:noFill/>
          <a:ln>
            <a:noFill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126" y="66130"/>
            <a:ext cx="242809" cy="247649"/>
          </a:xfrm>
          <a:prstGeom prst="ellipse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768238" y="912852"/>
            <a:ext cx="7842362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dk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sym typeface="Noto Sans KR"/>
              </a:rPr>
              <a:t>RAG</a:t>
            </a:r>
            <a:r>
              <a:rPr lang="ko-KR" altLang="en-US" sz="2800" dirty="0">
                <a:solidFill>
                  <a:schemeClr val="dk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sym typeface="Noto Sans KR"/>
              </a:rPr>
              <a:t>와 </a:t>
            </a:r>
            <a:r>
              <a:rPr lang="en-US" altLang="ko-KR" sz="2800" dirty="0" err="1">
                <a:solidFill>
                  <a:schemeClr val="dk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sym typeface="Noto Sans KR"/>
              </a:rPr>
              <a:t>CoT</a:t>
            </a:r>
            <a:r>
              <a:rPr lang="en-US" altLang="ko-KR" sz="2800" dirty="0">
                <a:solidFill>
                  <a:schemeClr val="dk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sym typeface="Noto Sans KR"/>
              </a:rPr>
              <a:t> </a:t>
            </a:r>
            <a:r>
              <a:rPr lang="ko-KR" altLang="en-US" sz="2800" dirty="0">
                <a:solidFill>
                  <a:schemeClr val="dk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sym typeface="Noto Sans KR"/>
              </a:rPr>
              <a:t>기반의 대화형 엔트리 </a:t>
            </a:r>
            <a:r>
              <a:rPr lang="ko-KR" altLang="en-US" sz="2800" dirty="0" err="1">
                <a:solidFill>
                  <a:schemeClr val="dk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sym typeface="Noto Sans KR"/>
              </a:rPr>
              <a:t>챗봇</a:t>
            </a:r>
            <a:r>
              <a:rPr lang="ko-KR" altLang="en-US" sz="2800" dirty="0">
                <a:solidFill>
                  <a:schemeClr val="dk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sym typeface="Noto Sans KR"/>
              </a:rPr>
              <a:t> 시스템 개발 및 학습 효과 분석</a:t>
            </a:r>
            <a:endParaRPr lang="en-US" altLang="ko-KR" sz="2800" dirty="0">
              <a:solidFill>
                <a:schemeClr val="dk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  <a:sym typeface="Noto Sans KR"/>
            </a:endParaRPr>
          </a:p>
          <a:p>
            <a:pPr lvl="0" algn="ctr"/>
            <a:endParaRPr lang="en-US" altLang="ko-KR" sz="2400" dirty="0">
              <a:solidFill>
                <a:schemeClr val="dk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  <a:sym typeface="Noto Sans KR"/>
            </a:endParaRPr>
          </a:p>
          <a:p>
            <a:pPr algn="ctr"/>
            <a:r>
              <a:rPr lang="en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Development of RAG and </a:t>
            </a:r>
            <a:r>
              <a:rPr lang="en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CoT</a:t>
            </a:r>
            <a:r>
              <a:rPr lang="en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-based Conversational Entry Chatbot System and Analysis of Learning Effectiveness</a:t>
            </a:r>
          </a:p>
        </p:txBody>
      </p:sp>
      <p:sp>
        <p:nvSpPr>
          <p:cNvPr id="93" name="Google Shape;93;p1"/>
          <p:cNvSpPr txBox="1"/>
          <p:nvPr/>
        </p:nvSpPr>
        <p:spPr>
          <a:xfrm>
            <a:off x="768239" y="3609975"/>
            <a:ext cx="7842361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50" u="none" strike="noStrike" cap="none" dirty="0">
                <a:solidFill>
                  <a:schemeClr val="dk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sym typeface="Noto Sans KR"/>
              </a:rPr>
              <a:t>컴퓨터공학전공 </a:t>
            </a:r>
            <a:endParaRPr sz="1350" u="none" strike="noStrike" cap="none" dirty="0">
              <a:solidFill>
                <a:schemeClr val="dk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  <a:sym typeface="Noto Sans KR"/>
            </a:endParaRPr>
          </a:p>
          <a:p>
            <a:pPr lvl="0" algn="ctr"/>
            <a:r>
              <a:rPr lang="en-US" altLang="ko-KR" sz="1350" dirty="0">
                <a:solidFill>
                  <a:schemeClr val="dk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sym typeface="Noto Sans KR"/>
              </a:rPr>
              <a:t>2023174394</a:t>
            </a:r>
            <a:r>
              <a:rPr lang="ko-KR" sz="1350" u="none" strike="noStrike" cap="none" dirty="0">
                <a:solidFill>
                  <a:schemeClr val="dk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sym typeface="Noto Sans KR"/>
              </a:rPr>
              <a:t> </a:t>
            </a:r>
            <a:r>
              <a:rPr lang="en-US" altLang="ko-KR" sz="1350" u="none" strike="noStrike" cap="none" dirty="0">
                <a:solidFill>
                  <a:schemeClr val="dk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sym typeface="Noto Sans KR"/>
              </a:rPr>
              <a:t> </a:t>
            </a:r>
            <a:r>
              <a:rPr lang="ko-KR" altLang="en-US" sz="1350" u="none" strike="noStrike" cap="none" dirty="0">
                <a:solidFill>
                  <a:schemeClr val="dk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sym typeface="Noto Sans KR"/>
              </a:rPr>
              <a:t>김용환</a:t>
            </a:r>
            <a:endParaRPr sz="1350" u="none" strike="noStrike" cap="none" dirty="0">
              <a:solidFill>
                <a:schemeClr val="dk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  <a:sym typeface="Noto Sans KR"/>
            </a:endParaRPr>
          </a:p>
        </p:txBody>
      </p:sp>
      <p:sp>
        <p:nvSpPr>
          <p:cNvPr id="94" name="Google Shape;94;p1"/>
          <p:cNvSpPr txBox="1"/>
          <p:nvPr/>
        </p:nvSpPr>
        <p:spPr>
          <a:xfrm rot="-5400000">
            <a:off x="-726569" y="886631"/>
            <a:ext cx="1839415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25" b="0" i="0" u="none" strike="noStrike" cap="non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한양대학교 공학대학원 컴퓨터공학전공</a:t>
            </a:r>
            <a:endParaRPr/>
          </a:p>
        </p:txBody>
      </p:sp>
      <p:sp>
        <p:nvSpPr>
          <p:cNvPr id="95" name="Google Shape;95;p1"/>
          <p:cNvSpPr txBox="1">
            <a:spLocks noGrp="1"/>
          </p:cNvSpPr>
          <p:nvPr>
            <p:ph type="sldNum" idx="12"/>
          </p:nvPr>
        </p:nvSpPr>
        <p:spPr>
          <a:xfrm>
            <a:off x="7924800" y="4781550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5094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"/>
          <p:cNvSpPr/>
          <p:nvPr/>
        </p:nvSpPr>
        <p:spPr>
          <a:xfrm>
            <a:off x="0" y="301227"/>
            <a:ext cx="9144000" cy="484989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4" name="Google Shape;164;p6"/>
          <p:cNvSpPr txBox="1"/>
          <p:nvPr/>
        </p:nvSpPr>
        <p:spPr>
          <a:xfrm>
            <a:off x="463923" y="590585"/>
            <a:ext cx="802285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0</a:t>
            </a:r>
            <a:r>
              <a:rPr lang="en-US" altLang="ko-KR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3. </a:t>
            </a:r>
            <a:r>
              <a:rPr lang="ko-KR" altLang="en-US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여러 요소를 변환</a:t>
            </a:r>
            <a:r>
              <a:rPr lang="en-US" altLang="ko-KR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·</a:t>
            </a:r>
            <a:r>
              <a:rPr lang="ko-KR" altLang="en-US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정규화</a:t>
            </a:r>
            <a:r>
              <a:rPr lang="en-US" altLang="ko-KR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·</a:t>
            </a:r>
            <a:r>
              <a:rPr lang="ko-KR" altLang="en-US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비율화한 뒤 결합한 새로운 평가 지표</a:t>
            </a:r>
            <a:r>
              <a:rPr lang="en-US" altLang="ko-KR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(Metric)</a:t>
            </a:r>
            <a:endParaRPr lang="en-US" sz="1800" b="1" dirty="0">
              <a:solidFill>
                <a:srgbClr val="0C5094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5" name="Google Shape;165;p6"/>
          <p:cNvSpPr txBox="1">
            <a:spLocks noGrp="1"/>
          </p:cNvSpPr>
          <p:nvPr>
            <p:ph type="sldNum" idx="12"/>
          </p:nvPr>
        </p:nvSpPr>
        <p:spPr>
          <a:xfrm>
            <a:off x="8001000" y="4868398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/>
          </a:p>
        </p:txBody>
      </p:sp>
      <p:sp>
        <p:nvSpPr>
          <p:cNvPr id="166" name="Google Shape;166;p6"/>
          <p:cNvSpPr txBox="1"/>
          <p:nvPr/>
        </p:nvSpPr>
        <p:spPr>
          <a:xfrm>
            <a:off x="255743" y="46689"/>
            <a:ext cx="2128866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25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한양대학교 공학대학원컴퓨터공학전공</a:t>
            </a:r>
            <a:endParaRPr/>
          </a:p>
        </p:txBody>
      </p:sp>
      <p:pic>
        <p:nvPicPr>
          <p:cNvPr id="167" name="Google Shape;16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39234"/>
            <a:ext cx="211779" cy="21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8" name="Google Shape;168;p6"/>
          <p:cNvSpPr/>
          <p:nvPr/>
        </p:nvSpPr>
        <p:spPr>
          <a:xfrm>
            <a:off x="5792735" y="-13738"/>
            <a:ext cx="1116000" cy="3083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연구 내용</a:t>
            </a:r>
            <a:endParaRPr/>
          </a:p>
        </p:txBody>
      </p:sp>
      <p:sp>
        <p:nvSpPr>
          <p:cNvPr id="169" name="Google Shape;169;p6"/>
          <p:cNvSpPr/>
          <p:nvPr/>
        </p:nvSpPr>
        <p:spPr>
          <a:xfrm>
            <a:off x="6912410" y="-13738"/>
            <a:ext cx="1116000" cy="308383"/>
          </a:xfrm>
          <a:prstGeom prst="rect">
            <a:avLst/>
          </a:prstGeom>
          <a:noFill/>
          <a:ln w="952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연구 결과</a:t>
            </a:r>
            <a:endParaRPr/>
          </a:p>
        </p:txBody>
      </p:sp>
      <p:sp>
        <p:nvSpPr>
          <p:cNvPr id="170" name="Google Shape;170;p6"/>
          <p:cNvSpPr/>
          <p:nvPr/>
        </p:nvSpPr>
        <p:spPr>
          <a:xfrm>
            <a:off x="8027924" y="-13738"/>
            <a:ext cx="1116000" cy="308383"/>
          </a:xfrm>
          <a:prstGeom prst="rect">
            <a:avLst/>
          </a:prstGeom>
          <a:noFill/>
          <a:ln w="952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결론</a:t>
            </a:r>
            <a:endParaRPr/>
          </a:p>
        </p:txBody>
      </p:sp>
      <p:sp>
        <p:nvSpPr>
          <p:cNvPr id="171" name="Google Shape;171;p6"/>
          <p:cNvSpPr/>
          <p:nvPr/>
        </p:nvSpPr>
        <p:spPr>
          <a:xfrm>
            <a:off x="4671945" y="-13738"/>
            <a:ext cx="1116000" cy="308383"/>
          </a:xfrm>
          <a:prstGeom prst="rect">
            <a:avLst/>
          </a:prstGeom>
          <a:noFill/>
          <a:ln w="952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연구 배경 및 목적</a:t>
            </a:r>
            <a:endParaRPr/>
          </a:p>
        </p:txBody>
      </p:sp>
      <p:sp>
        <p:nvSpPr>
          <p:cNvPr id="173" name="Google Shape;173;p6"/>
          <p:cNvSpPr txBox="1"/>
          <p:nvPr/>
        </p:nvSpPr>
        <p:spPr>
          <a:xfrm>
            <a:off x="4572001" y="4846910"/>
            <a:ext cx="4244340" cy="21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ko-KR" altLang="en-US" sz="825" dirty="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연구내용  </a:t>
            </a:r>
            <a:r>
              <a:rPr lang="en-US" altLang="ko-KR" sz="825" dirty="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&gt;  03. Metric </a:t>
            </a:r>
            <a:r>
              <a:rPr lang="ko-KR" altLang="en-US" sz="825" dirty="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세부 분석</a:t>
            </a:r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541512" y="1047875"/>
            <a:ext cx="8175768" cy="446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2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1) </a:t>
            </a:r>
            <a:r>
              <a:rPr lang="ko-KR" altLang="en-US" sz="12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유튜브 조회 수 예측 </a:t>
            </a:r>
            <a:r>
              <a:rPr lang="en-US" altLang="ko-KR" sz="12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Metric </a:t>
            </a:r>
            <a:r>
              <a:rPr lang="ko-KR" altLang="en-US" sz="12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설계</a:t>
            </a:r>
            <a:endParaRPr lang="en-US" altLang="ko-KR" sz="1200" b="1" dirty="0">
              <a:solidFill>
                <a:srgbClr val="0C5094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228600" indent="-22860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F5_score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를 위와 같은 공식으로 만든 이유를 </a:t>
            </a:r>
            <a:r>
              <a:rPr lang="en-US" altLang="ko-KR" sz="1000" b="1" u="sng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#1 ~ #5 </a:t>
            </a:r>
            <a:r>
              <a:rPr lang="ko-KR" altLang="en-US" sz="1000" b="1" u="sng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까지로 나누어 설명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하겠습니다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참고로 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F5_score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는 유튜브 조회 수 예측 점수입니다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</a:p>
        </p:txBody>
      </p:sp>
      <p:sp>
        <p:nvSpPr>
          <p:cNvPr id="16" name="Google Shape;202;p8"/>
          <p:cNvSpPr/>
          <p:nvPr/>
        </p:nvSpPr>
        <p:spPr>
          <a:xfrm>
            <a:off x="632460" y="1714058"/>
            <a:ext cx="7879080" cy="2896042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spcFirstLastPara="1" wrap="square" lIns="144000" tIns="144000" rIns="144000" bIns="72000" anchor="t" anchorCtr="0">
            <a:no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000" b="1" dirty="0" err="1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data_df</a:t>
            </a:r>
            <a:r>
              <a:rPr lang="en-US" altLang="ko-KR" sz="1000" b="1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 [ "F5_score“ ]  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=  (</a:t>
            </a:r>
          </a:p>
          <a:p>
            <a:pPr algn="just">
              <a:lnSpc>
                <a:spcPct val="120000"/>
              </a:lnSpc>
            </a:pPr>
            <a:endParaRPr lang="en-US" altLang="ko-KR" sz="1000" dirty="0">
              <a:solidFill>
                <a:srgbClr val="4B4B4B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lvl="3" algn="just">
              <a:lnSpc>
                <a:spcPct val="120000"/>
              </a:lnSpc>
            </a:pPr>
            <a:r>
              <a:rPr lang="en-US" altLang="ko-KR" sz="1000" dirty="0">
                <a:solidFill>
                  <a:srgbClr val="00B050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 # 1 + # 2</a:t>
            </a:r>
          </a:p>
          <a:p>
            <a:pPr lvl="3" algn="just">
              <a:lnSpc>
                <a:spcPct val="120000"/>
              </a:lnSpc>
            </a:pP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 (np.log1p(</a:t>
            </a:r>
            <a:r>
              <a:rPr lang="en-US" altLang="ko-KR" sz="1000" dirty="0" err="1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data_df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["Views"]) - np.log1p(</a:t>
            </a:r>
            <a:r>
              <a:rPr lang="en-US" altLang="ko-KR" sz="1000" dirty="0" err="1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data_df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["Subs_count"])) * ((</a:t>
            </a:r>
            <a:r>
              <a:rPr lang="en-US" altLang="ko-KR" sz="1000" dirty="0" err="1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data_df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["Likes"] + 1) / (</a:t>
            </a:r>
            <a:r>
              <a:rPr lang="en-US" altLang="ko-KR" sz="1000" dirty="0" err="1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data_df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["Dislikes"] + 1)) +</a:t>
            </a:r>
          </a:p>
          <a:p>
            <a:pPr lvl="3" algn="just">
              <a:lnSpc>
                <a:spcPct val="120000"/>
              </a:lnSpc>
            </a:pPr>
            <a:endParaRPr lang="en-US" altLang="ko-KR" sz="1000" dirty="0">
              <a:solidFill>
                <a:srgbClr val="4B4B4B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lvl="3" algn="just">
              <a:lnSpc>
                <a:spcPct val="120000"/>
              </a:lnSpc>
            </a:pPr>
            <a:r>
              <a:rPr lang="en-US" altLang="ko-KR" sz="1000" dirty="0">
                <a:solidFill>
                  <a:srgbClr val="00B050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 # 3</a:t>
            </a:r>
          </a:p>
          <a:p>
            <a:pPr lvl="3" algn="just">
              <a:lnSpc>
                <a:spcPct val="120000"/>
              </a:lnSpc>
            </a:pP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 (</a:t>
            </a:r>
            <a:r>
              <a:rPr lang="en-US" altLang="ko-KR" sz="1000" dirty="0" err="1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data_df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["Views"] + </a:t>
            </a:r>
            <a:r>
              <a:rPr lang="en-US" altLang="ko-KR" sz="1000" dirty="0" err="1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data_df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["Comments"] + </a:t>
            </a:r>
            <a:r>
              <a:rPr lang="en-US" altLang="ko-KR" sz="1000" dirty="0" err="1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data_df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["Likes"]) / (</a:t>
            </a:r>
            <a:r>
              <a:rPr lang="en-US" altLang="ko-KR" sz="1000" dirty="0" err="1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data_df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["Subs_count"] + 1) +</a:t>
            </a:r>
          </a:p>
          <a:p>
            <a:pPr lvl="3" algn="just">
              <a:lnSpc>
                <a:spcPct val="120000"/>
              </a:lnSpc>
            </a:pPr>
            <a:endParaRPr lang="en-US" altLang="ko-KR" sz="1000" dirty="0">
              <a:solidFill>
                <a:srgbClr val="4B4B4B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lvl="3" algn="just">
              <a:lnSpc>
                <a:spcPct val="120000"/>
              </a:lnSpc>
            </a:pPr>
            <a:r>
              <a:rPr lang="en-US" altLang="ko-KR" sz="1000" dirty="0">
                <a:solidFill>
                  <a:srgbClr val="00B050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 # 4 (Z-score)</a:t>
            </a:r>
          </a:p>
          <a:p>
            <a:pPr lvl="3" algn="just">
              <a:lnSpc>
                <a:spcPct val="120000"/>
              </a:lnSpc>
            </a:pP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 ((</a:t>
            </a:r>
            <a:r>
              <a:rPr lang="en-US" altLang="ko-KR" sz="1000" dirty="0" err="1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data_df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["Views"] / (</a:t>
            </a:r>
            <a:r>
              <a:rPr lang="en-US" altLang="ko-KR" sz="1000" dirty="0" err="1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data_df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["Subs_count"] + epsilon)) - mu) / sigma +</a:t>
            </a:r>
          </a:p>
          <a:p>
            <a:pPr lvl="3" algn="just">
              <a:lnSpc>
                <a:spcPct val="120000"/>
              </a:lnSpc>
            </a:pPr>
            <a:endParaRPr lang="en-US" altLang="ko-KR" sz="1000" dirty="0">
              <a:solidFill>
                <a:srgbClr val="4B4B4B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lvl="3" algn="just">
              <a:lnSpc>
                <a:spcPct val="120000"/>
              </a:lnSpc>
            </a:pPr>
            <a:r>
              <a:rPr lang="en-US" altLang="ko-KR" sz="1000" dirty="0">
                <a:solidFill>
                  <a:srgbClr val="00B050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 # 5</a:t>
            </a:r>
          </a:p>
          <a:p>
            <a:pPr lvl="3" algn="just">
              <a:lnSpc>
                <a:spcPct val="120000"/>
              </a:lnSpc>
            </a:pP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 </a:t>
            </a:r>
            <a:r>
              <a:rPr lang="en-US" altLang="ko-KR" sz="1000" dirty="0" err="1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data_df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["Views"] / (</a:t>
            </a:r>
            <a:r>
              <a:rPr lang="en-US" altLang="ko-KR" sz="1000" dirty="0" err="1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data_df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["Subs_count"] * </a:t>
            </a:r>
            <a:r>
              <a:rPr lang="en-US" altLang="ko-KR" sz="1000" dirty="0" err="1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data_df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["Days_Since_Upload"] + 1)</a:t>
            </a:r>
          </a:p>
          <a:p>
            <a:pPr lvl="3" algn="just">
              <a:lnSpc>
                <a:spcPct val="120000"/>
              </a:lnSpc>
            </a:pPr>
            <a:endParaRPr lang="en-US" altLang="ko-KR" sz="1000" dirty="0">
              <a:solidFill>
                <a:srgbClr val="4B4B4B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  <a:endParaRPr lang="ko-KR" altLang="en-US" sz="1000" dirty="0">
              <a:solidFill>
                <a:srgbClr val="4B4B4B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5094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"/>
          <p:cNvSpPr/>
          <p:nvPr/>
        </p:nvSpPr>
        <p:spPr>
          <a:xfrm>
            <a:off x="0" y="301227"/>
            <a:ext cx="9144000" cy="484989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5" name="Google Shape;165;p6"/>
          <p:cNvSpPr txBox="1">
            <a:spLocks noGrp="1"/>
          </p:cNvSpPr>
          <p:nvPr>
            <p:ph type="sldNum" idx="12"/>
          </p:nvPr>
        </p:nvSpPr>
        <p:spPr>
          <a:xfrm>
            <a:off x="8001000" y="4868398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/>
          </a:p>
        </p:txBody>
      </p:sp>
      <p:sp>
        <p:nvSpPr>
          <p:cNvPr id="166" name="Google Shape;166;p6"/>
          <p:cNvSpPr txBox="1"/>
          <p:nvPr/>
        </p:nvSpPr>
        <p:spPr>
          <a:xfrm>
            <a:off x="255743" y="46689"/>
            <a:ext cx="2128866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25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한양대학교 공학대학원컴퓨터공학전공</a:t>
            </a:r>
            <a:endParaRPr/>
          </a:p>
        </p:txBody>
      </p:sp>
      <p:pic>
        <p:nvPicPr>
          <p:cNvPr id="167" name="Google Shape;16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39234"/>
            <a:ext cx="211779" cy="21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8" name="Google Shape;168;p6"/>
          <p:cNvSpPr/>
          <p:nvPr/>
        </p:nvSpPr>
        <p:spPr>
          <a:xfrm>
            <a:off x="5792735" y="-13738"/>
            <a:ext cx="1116000" cy="3083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연구 내용</a:t>
            </a:r>
            <a:endParaRPr/>
          </a:p>
        </p:txBody>
      </p:sp>
      <p:sp>
        <p:nvSpPr>
          <p:cNvPr id="169" name="Google Shape;169;p6"/>
          <p:cNvSpPr/>
          <p:nvPr/>
        </p:nvSpPr>
        <p:spPr>
          <a:xfrm>
            <a:off x="6912410" y="-13738"/>
            <a:ext cx="1116000" cy="308383"/>
          </a:xfrm>
          <a:prstGeom prst="rect">
            <a:avLst/>
          </a:prstGeom>
          <a:noFill/>
          <a:ln w="952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연구 결과</a:t>
            </a:r>
            <a:endParaRPr/>
          </a:p>
        </p:txBody>
      </p:sp>
      <p:sp>
        <p:nvSpPr>
          <p:cNvPr id="170" name="Google Shape;170;p6"/>
          <p:cNvSpPr/>
          <p:nvPr/>
        </p:nvSpPr>
        <p:spPr>
          <a:xfrm>
            <a:off x="8027924" y="-13738"/>
            <a:ext cx="1116000" cy="308383"/>
          </a:xfrm>
          <a:prstGeom prst="rect">
            <a:avLst/>
          </a:prstGeom>
          <a:noFill/>
          <a:ln w="952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결론</a:t>
            </a:r>
            <a:endParaRPr/>
          </a:p>
        </p:txBody>
      </p:sp>
      <p:sp>
        <p:nvSpPr>
          <p:cNvPr id="171" name="Google Shape;171;p6"/>
          <p:cNvSpPr/>
          <p:nvPr/>
        </p:nvSpPr>
        <p:spPr>
          <a:xfrm>
            <a:off x="4671945" y="-13738"/>
            <a:ext cx="1116000" cy="308383"/>
          </a:xfrm>
          <a:prstGeom prst="rect">
            <a:avLst/>
          </a:prstGeom>
          <a:noFill/>
          <a:ln w="952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연구 배경 및 목적</a:t>
            </a:r>
            <a:endParaRPr/>
          </a:p>
        </p:txBody>
      </p:sp>
      <p:sp>
        <p:nvSpPr>
          <p:cNvPr id="173" name="Google Shape;173;p6"/>
          <p:cNvSpPr txBox="1"/>
          <p:nvPr/>
        </p:nvSpPr>
        <p:spPr>
          <a:xfrm>
            <a:off x="4572001" y="4846910"/>
            <a:ext cx="4244340" cy="21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ko-KR" altLang="en-US" sz="825" dirty="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연구내용  </a:t>
            </a:r>
            <a:r>
              <a:rPr lang="en-US" altLang="ko-KR" sz="825" dirty="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&gt;  03. Metric </a:t>
            </a:r>
            <a:r>
              <a:rPr lang="ko-KR" altLang="en-US" sz="825" dirty="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세부 분석</a:t>
            </a:r>
            <a:endParaRPr lang="ko-KR" altLang="en-US" sz="900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449580" y="1005840"/>
          <a:ext cx="8267699" cy="2202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2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79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63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목적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해석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의미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강조 요소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Noto Sans KR" pitchFamily="50" charset="-127"/>
                          <a:ea typeface="Noto Sans KR" pitchFamily="50" charset="-127"/>
                        </a:rPr>
                        <a:t>#1</a:t>
                      </a:r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900" baseline="0">
                          <a:latin typeface="Noto Sans KR" pitchFamily="50" charset="-127"/>
                          <a:ea typeface="Noto Sans KR" pitchFamily="50" charset="-127"/>
                        </a:rPr>
                        <a:t>  </a:t>
                      </a:r>
                      <a:r>
                        <a:rPr lang="ko-KR" altLang="en-US" sz="900">
                          <a:latin typeface="Noto Sans KR" pitchFamily="50" charset="-127"/>
                          <a:ea typeface="Noto Sans KR" pitchFamily="50" charset="-127"/>
                        </a:rPr>
                        <a:t>조회수 대비 구독자 수의 상대적 크기를 비교 </a:t>
                      </a:r>
                      <a:br>
                        <a:rPr lang="en-US" altLang="ko-KR" sz="900">
                          <a:latin typeface="Noto Sans KR" pitchFamily="50" charset="-127"/>
                          <a:ea typeface="Noto Sans KR" pitchFamily="50" charset="-127"/>
                        </a:rPr>
                      </a:br>
                      <a:r>
                        <a:rPr lang="ko-KR" altLang="en-US" sz="900">
                          <a:latin typeface="Noto Sans KR" pitchFamily="50" charset="-127"/>
                          <a:ea typeface="Noto Sans KR" pitchFamily="50" charset="-127"/>
                        </a:rPr>
                        <a:t>→ 로그 스케일로 비구독자 유입률을 간접적으로 파악</a:t>
                      </a:r>
                      <a:r>
                        <a:rPr lang="en-US" altLang="ko-KR" sz="900">
                          <a:latin typeface="Noto Sans KR" pitchFamily="50" charset="-127"/>
                          <a:ea typeface="Noto Sans KR" pitchFamily="50" charset="-127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  많은 비구독자가 시청</a:t>
                      </a:r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(</a:t>
                      </a:r>
                      <a:r>
                        <a:rPr lang="ko-KR" altLang="en-US" sz="900" dirty="0" err="1">
                          <a:latin typeface="Noto Sans KR" pitchFamily="50" charset="-127"/>
                          <a:ea typeface="Noto Sans KR" pitchFamily="50" charset="-127"/>
                        </a:rPr>
                        <a:t>바이럴</a:t>
                      </a:r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) </a:t>
                      </a:r>
                      <a:r>
                        <a:rPr lang="ko-KR" altLang="en-US" sz="900" dirty="0" err="1">
                          <a:latin typeface="Noto Sans KR" pitchFamily="50" charset="-127"/>
                          <a:ea typeface="Noto Sans KR" pitchFamily="50" charset="-127"/>
                        </a:rPr>
                        <a:t>한콘텐츠일수록</a:t>
                      </a:r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 높은 점수를 부여함</a:t>
                      </a:r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비구독자의 시청률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ko-KR" altLang="en-US" sz="900" dirty="0" err="1">
                          <a:latin typeface="Noto Sans KR" pitchFamily="50" charset="-127"/>
                          <a:ea typeface="Noto Sans KR" pitchFamily="50" charset="-127"/>
                        </a:rPr>
                        <a:t>바이럴성</a:t>
                      </a:r>
                      <a:endParaRPr lang="en-US" altLang="ko-KR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#2</a:t>
                      </a:r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  ((Likes + 1) / (Dislikes + 1))</a:t>
                      </a:r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는 긍정 반응 비율 </a:t>
                      </a:r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(</a:t>
                      </a:r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호감도</a:t>
                      </a:r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) </a:t>
                      </a:r>
                      <a:b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</a:br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→ </a:t>
                      </a:r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사용자의 질적 반응을 가중치로 반영</a:t>
                      </a:r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.</a:t>
                      </a:r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  긍정적인 반응을 받은 콘텐츠일수록 높은 점수를 부여함</a:t>
                      </a:r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좋아요</a:t>
                      </a:r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/</a:t>
                      </a:r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싫어요 비율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콘텐츠 품질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endParaRPr lang="en-US" altLang="ko-KR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#3</a:t>
                      </a:r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  단순한 조회수뿐 아니라 댓글</a:t>
                      </a:r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, </a:t>
                      </a:r>
                      <a:r>
                        <a:rPr lang="ko-KR" altLang="en-US" sz="900" dirty="0" err="1">
                          <a:latin typeface="Noto Sans KR" pitchFamily="50" charset="-127"/>
                          <a:ea typeface="Noto Sans KR" pitchFamily="50" charset="-127"/>
                        </a:rPr>
                        <a:t>좋아요를</a:t>
                      </a:r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 모두 포함한 총 </a:t>
                      </a:r>
                      <a:r>
                        <a:rPr lang="ko-KR" altLang="en-US" sz="900" dirty="0" err="1">
                          <a:latin typeface="Noto Sans KR" pitchFamily="50" charset="-127"/>
                          <a:ea typeface="Noto Sans KR" pitchFamily="50" charset="-127"/>
                        </a:rPr>
                        <a:t>반응량을</a:t>
                      </a:r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 계산하여 이를 구독자 수로 정규화</a:t>
                      </a:r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.</a:t>
                      </a:r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  구독자 수 대비 얼마나 활발한 반응을 이끌었는지를 평가 </a:t>
                      </a:r>
                      <a:b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</a:br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→ </a:t>
                      </a:r>
                      <a:r>
                        <a:rPr lang="ko-KR" altLang="en-US" sz="900" dirty="0" err="1">
                          <a:latin typeface="Noto Sans KR" pitchFamily="50" charset="-127"/>
                          <a:ea typeface="Noto Sans KR" pitchFamily="50" charset="-127"/>
                        </a:rPr>
                        <a:t>저구독자</a:t>
                      </a:r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 채널에서도 높은 반응을 보인 경우 점수 상승</a:t>
                      </a:r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.</a:t>
                      </a:r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총 반응 </a:t>
                      </a:r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/ </a:t>
                      </a:r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구독자 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사용자 반응 효율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#4</a:t>
                      </a:r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  조회수</a:t>
                      </a:r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/</a:t>
                      </a:r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구독자 수 비율의 </a:t>
                      </a:r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Z-score</a:t>
                      </a:r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를 계산 → 다른 영상과 비교해 이 비율이 얼마나 평균에서 벗어났는지를 측정</a:t>
                      </a:r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  평균보다 높은</a:t>
                      </a:r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(</a:t>
                      </a:r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또는 낮은</a:t>
                      </a:r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) </a:t>
                      </a:r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성과를 보였는지를 판단</a:t>
                      </a:r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. </a:t>
                      </a:r>
                      <a:b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</a:br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→ </a:t>
                      </a:r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이상적으로 높은 퍼포먼스를 보인 영상들을 부각</a:t>
                      </a:r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Z-score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비정상적으로 </a:t>
                      </a:r>
                      <a:b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</a:br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높은 성과 탐지</a:t>
                      </a:r>
                      <a:endParaRPr lang="en-US" altLang="ko-KR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#5</a:t>
                      </a:r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  시간 경과에 따른 조회수의 증가 속도를 측정</a:t>
                      </a:r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.</a:t>
                      </a: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  구독자 수와 게시 후 시간을 반영하여 성장력을 평가</a:t>
                      </a:r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  소수의 구독자라도 빠르게 퍼진 영상일수록 높은 점수</a:t>
                      </a:r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. </a:t>
                      </a:r>
                      <a:b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</a:br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→ </a:t>
                      </a:r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초기 </a:t>
                      </a:r>
                      <a:r>
                        <a:rPr lang="ko-KR" altLang="en-US" sz="900" dirty="0" err="1">
                          <a:latin typeface="Noto Sans KR" pitchFamily="50" charset="-127"/>
                          <a:ea typeface="Noto Sans KR" pitchFamily="50" charset="-127"/>
                        </a:rPr>
                        <a:t>퍼포먼스와</a:t>
                      </a:r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 콘텐츠의 </a:t>
                      </a:r>
                      <a:r>
                        <a:rPr lang="ko-KR" altLang="en-US" sz="900" dirty="0" err="1">
                          <a:latin typeface="Noto Sans KR" pitchFamily="50" charset="-127"/>
                          <a:ea typeface="Noto Sans KR" pitchFamily="50" charset="-127"/>
                        </a:rPr>
                        <a:t>바이럴성</a:t>
                      </a:r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 측정</a:t>
                      </a:r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조회수 </a:t>
                      </a:r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/ </a:t>
                      </a:r>
                      <a:b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</a:br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(</a:t>
                      </a:r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구독자 </a:t>
                      </a:r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× </a:t>
                      </a:r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시간</a:t>
                      </a:r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성장 속도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" name="Google Shape;164;p6"/>
          <p:cNvSpPr txBox="1"/>
          <p:nvPr/>
        </p:nvSpPr>
        <p:spPr>
          <a:xfrm>
            <a:off x="555363" y="586006"/>
            <a:ext cx="420802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12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2)  </a:t>
            </a:r>
            <a:r>
              <a:rPr lang="ko-KR" altLang="en-US" sz="12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항목 </a:t>
            </a:r>
            <a:r>
              <a:rPr lang="en-US" altLang="ko-KR" sz="12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#1</a:t>
            </a:r>
            <a:r>
              <a:rPr lang="ko-KR" altLang="en-US" sz="12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부터 </a:t>
            </a:r>
            <a:r>
              <a:rPr lang="en-US" altLang="ko-KR" sz="12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#5</a:t>
            </a:r>
            <a:r>
              <a:rPr lang="ko-KR" altLang="en-US" sz="12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까지 매트릭의 해석 및 의미 </a:t>
            </a:r>
            <a:endParaRPr lang="en-US" altLang="ko-KR" sz="1200" b="1" dirty="0">
              <a:solidFill>
                <a:srgbClr val="0C5094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" name="Google Shape;164;p6"/>
          <p:cNvSpPr txBox="1"/>
          <p:nvPr/>
        </p:nvSpPr>
        <p:spPr>
          <a:xfrm>
            <a:off x="555363" y="3333785"/>
            <a:ext cx="7925697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indent="-228600"/>
            <a:r>
              <a:rPr lang="en-US" altLang="ko-KR" sz="12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3)  F5_score</a:t>
            </a:r>
            <a:r>
              <a:rPr lang="ko-KR" altLang="en-US" sz="12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는 결국 다음을 반영</a:t>
            </a:r>
            <a:endParaRPr lang="en-US" altLang="ko-KR" sz="1200" b="1" dirty="0">
              <a:solidFill>
                <a:srgbClr val="0C5094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228600" lvl="0" indent="-228600">
              <a:buAutoNum type="arabicParenR" startAt="6"/>
            </a:pPr>
            <a:endParaRPr lang="en-US" altLang="ko-KR" sz="1000" b="1" dirty="0">
              <a:solidFill>
                <a:srgbClr val="0C5094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0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반영 내용</a:t>
            </a:r>
            <a:r>
              <a:rPr lang="en-US" altLang="ko-KR" sz="10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:</a:t>
            </a:r>
            <a:endParaRPr lang="en-US" altLang="ko-KR" sz="1000" dirty="0">
              <a:solidFill>
                <a:srgbClr val="4B4B4B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228600" indent="-22860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"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구독자 수에 비해 얼마나 빠르고 강하게 반응을 이끌어냈는가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?“</a:t>
            </a:r>
          </a:p>
          <a:p>
            <a:pPr marL="228600" indent="-22860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"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품질 좋은 콘텐츠로 널리 퍼졌는가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?“</a:t>
            </a:r>
          </a:p>
          <a:p>
            <a:pPr marL="228600" indent="-228600" algn="just">
              <a:lnSpc>
                <a:spcPct val="120000"/>
              </a:lnSpc>
              <a:buFont typeface="Arial" pitchFamily="34" charset="0"/>
              <a:buChar char="•"/>
            </a:pPr>
            <a:endParaRPr lang="en-US" altLang="ko-KR" sz="1000" dirty="0">
              <a:solidFill>
                <a:srgbClr val="4B4B4B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228600" indent="-228600" algn="just">
              <a:lnSpc>
                <a:spcPct val="120000"/>
              </a:lnSpc>
            </a:pP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이런 구조는 초기 성장성과 </a:t>
            </a:r>
            <a:r>
              <a:rPr lang="ko-KR" altLang="en-US" sz="1000" dirty="0" err="1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바이럴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 가능성을 예측하는 데 특히 유리하며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추천 시스템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-KR" altLang="en-US" sz="1000" dirty="0" err="1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트렌드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 분석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또는 광고 전략 수립에 활용될 수 있습니다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5094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"/>
          <p:cNvSpPr/>
          <p:nvPr/>
        </p:nvSpPr>
        <p:spPr>
          <a:xfrm>
            <a:off x="0" y="301227"/>
            <a:ext cx="9144000" cy="484989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6" name="Google Shape;166;p6"/>
          <p:cNvSpPr txBox="1"/>
          <p:nvPr/>
        </p:nvSpPr>
        <p:spPr>
          <a:xfrm>
            <a:off x="255743" y="46689"/>
            <a:ext cx="2128866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25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한양대학교 공학대학원컴퓨터공학전공</a:t>
            </a:r>
            <a:endParaRPr/>
          </a:p>
        </p:txBody>
      </p:sp>
      <p:pic>
        <p:nvPicPr>
          <p:cNvPr id="167" name="Google Shape;16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39234"/>
            <a:ext cx="211779" cy="21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8" name="Google Shape;168;p6"/>
          <p:cNvSpPr/>
          <p:nvPr/>
        </p:nvSpPr>
        <p:spPr>
          <a:xfrm>
            <a:off x="5792735" y="-13738"/>
            <a:ext cx="1116000" cy="3083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연구 내용</a:t>
            </a:r>
            <a:endParaRPr/>
          </a:p>
        </p:txBody>
      </p:sp>
      <p:sp>
        <p:nvSpPr>
          <p:cNvPr id="169" name="Google Shape;169;p6"/>
          <p:cNvSpPr/>
          <p:nvPr/>
        </p:nvSpPr>
        <p:spPr>
          <a:xfrm>
            <a:off x="6912410" y="-13738"/>
            <a:ext cx="1116000" cy="308383"/>
          </a:xfrm>
          <a:prstGeom prst="rect">
            <a:avLst/>
          </a:prstGeom>
          <a:noFill/>
          <a:ln w="952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연구 결과</a:t>
            </a:r>
            <a:endParaRPr/>
          </a:p>
        </p:txBody>
      </p:sp>
      <p:sp>
        <p:nvSpPr>
          <p:cNvPr id="170" name="Google Shape;170;p6"/>
          <p:cNvSpPr/>
          <p:nvPr/>
        </p:nvSpPr>
        <p:spPr>
          <a:xfrm>
            <a:off x="8027924" y="-13738"/>
            <a:ext cx="1116000" cy="308383"/>
          </a:xfrm>
          <a:prstGeom prst="rect">
            <a:avLst/>
          </a:prstGeom>
          <a:noFill/>
          <a:ln w="952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결론</a:t>
            </a:r>
            <a:endParaRPr/>
          </a:p>
        </p:txBody>
      </p:sp>
      <p:sp>
        <p:nvSpPr>
          <p:cNvPr id="171" name="Google Shape;171;p6"/>
          <p:cNvSpPr/>
          <p:nvPr/>
        </p:nvSpPr>
        <p:spPr>
          <a:xfrm>
            <a:off x="4671945" y="-13738"/>
            <a:ext cx="1116000" cy="308383"/>
          </a:xfrm>
          <a:prstGeom prst="rect">
            <a:avLst/>
          </a:prstGeom>
          <a:noFill/>
          <a:ln w="952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연구 배경 및 목적</a:t>
            </a:r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556752" y="895475"/>
            <a:ext cx="81757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endParaRPr lang="en-US" altLang="ko-KR" sz="1000" b="1" dirty="0">
              <a:solidFill>
                <a:srgbClr val="0C5094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just">
              <a:lnSpc>
                <a:spcPct val="120000"/>
              </a:lnSpc>
            </a:pPr>
            <a:endParaRPr lang="en-US" altLang="ko-KR" sz="1000" b="1" dirty="0">
              <a:solidFill>
                <a:srgbClr val="0C5094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just">
              <a:lnSpc>
                <a:spcPct val="120000"/>
              </a:lnSpc>
            </a:pPr>
            <a:endParaRPr lang="en-US" altLang="ko-KR" sz="1000" b="1" dirty="0">
              <a:solidFill>
                <a:srgbClr val="0C5094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just">
              <a:lnSpc>
                <a:spcPct val="120000"/>
              </a:lnSpc>
            </a:pPr>
            <a:endParaRPr lang="en-US" altLang="ko-KR" sz="1000" b="1" dirty="0">
              <a:solidFill>
                <a:srgbClr val="0C5094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just">
              <a:lnSpc>
                <a:spcPct val="120000"/>
              </a:lnSpc>
            </a:pPr>
            <a:endParaRPr lang="en-US" altLang="ko-KR" sz="1000" b="1" dirty="0">
              <a:solidFill>
                <a:srgbClr val="0C5094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just">
              <a:lnSpc>
                <a:spcPct val="120000"/>
              </a:lnSpc>
            </a:pPr>
            <a:endParaRPr lang="en-US" altLang="ko-KR" sz="1000" b="1" dirty="0">
              <a:solidFill>
                <a:srgbClr val="0C5094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just">
              <a:lnSpc>
                <a:spcPct val="120000"/>
              </a:lnSpc>
            </a:pPr>
            <a:endParaRPr lang="en-US" altLang="ko-KR" sz="1000" b="1" dirty="0">
              <a:solidFill>
                <a:srgbClr val="0C5094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just">
              <a:lnSpc>
                <a:spcPct val="120000"/>
              </a:lnSpc>
            </a:pPr>
            <a:endParaRPr lang="en-US" altLang="ko-KR" sz="1000" b="1" dirty="0">
              <a:solidFill>
                <a:srgbClr val="0C5094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228600" indent="-228600" algn="just">
              <a:lnSpc>
                <a:spcPct val="120000"/>
              </a:lnSpc>
            </a:pP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데이터프레임의 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F5_score 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값이 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-1319.179045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로 매우 낮게 나온 주된 원인을 분석해 보면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다음과 같은 이유들이 원인인 것을 알 수 있습니다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  <a:endParaRPr lang="ko-KR" altLang="en-US" sz="1000" dirty="0">
              <a:solidFill>
                <a:srgbClr val="4B4B4B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" name="Google Shape;164;p6"/>
          <p:cNvSpPr txBox="1"/>
          <p:nvPr/>
        </p:nvSpPr>
        <p:spPr>
          <a:xfrm>
            <a:off x="463923" y="468665"/>
            <a:ext cx="420802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0</a:t>
            </a:r>
            <a:r>
              <a:rPr lang="en-US" altLang="ko-KR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4.</a:t>
            </a:r>
            <a:r>
              <a:rPr lang="ko-KR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altLang="en-US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낮게 나온 지표를 통한 샘플 분석</a:t>
            </a:r>
            <a:endParaRPr lang="en-US" sz="1800" b="1" dirty="0">
              <a:solidFill>
                <a:srgbClr val="0C5094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9" name="그림 18" descr="lesson00_0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" y="832425"/>
            <a:ext cx="8028384" cy="1528843"/>
          </a:xfrm>
          <a:prstGeom prst="rect">
            <a:avLst/>
          </a:prstGeom>
        </p:spPr>
      </p:pic>
      <p:sp>
        <p:nvSpPr>
          <p:cNvPr id="20" name="Google Shape;165;p6"/>
          <p:cNvSpPr txBox="1">
            <a:spLocks/>
          </p:cNvSpPr>
          <p:nvPr/>
        </p:nvSpPr>
        <p:spPr>
          <a:xfrm>
            <a:off x="8001000" y="4868398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6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  <a:sym typeface="Noto Sans K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" name="Google Shape;173;p6"/>
          <p:cNvSpPr txBox="1"/>
          <p:nvPr/>
        </p:nvSpPr>
        <p:spPr>
          <a:xfrm>
            <a:off x="4572001" y="4846910"/>
            <a:ext cx="4244340" cy="21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/>
            <a:r>
              <a:rPr lang="ko-KR" altLang="en-US" sz="825" dirty="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연구내용  </a:t>
            </a:r>
            <a:r>
              <a:rPr lang="en-US" altLang="ko-KR" sz="825" dirty="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&gt;  04. </a:t>
            </a:r>
            <a:r>
              <a:rPr lang="ko-KR" altLang="en-US" sz="825" dirty="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낮게 나온 지표를 통한 샘플 분석</a:t>
            </a:r>
            <a:endParaRPr lang="ko-KR" altLang="en-US" sz="900" dirty="0"/>
          </a:p>
        </p:txBody>
      </p:sp>
      <p:sp>
        <p:nvSpPr>
          <p:cNvPr id="16" name="Google Shape;164;p6"/>
          <p:cNvSpPr txBox="1"/>
          <p:nvPr/>
        </p:nvSpPr>
        <p:spPr>
          <a:xfrm>
            <a:off x="555363" y="2785145"/>
            <a:ext cx="792569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lvl="0" indent="-228600"/>
            <a:r>
              <a:rPr lang="en-US" altLang="ko-KR" sz="12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1)  </a:t>
            </a:r>
            <a:r>
              <a:rPr lang="ko-KR" altLang="en-US" sz="12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해당 영상의 주요 지표</a:t>
            </a:r>
            <a:endParaRPr lang="en-US" altLang="ko-KR" sz="1200" b="1" dirty="0">
              <a:solidFill>
                <a:srgbClr val="0C5094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701040" y="3139440"/>
          <a:ext cx="5974081" cy="1653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8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34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순번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강조 요소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1</a:t>
                      </a:r>
                      <a:r>
                        <a:rPr lang="en-US" altLang="ko-KR" sz="900" baseline="0" dirty="0">
                          <a:latin typeface="Noto Sans KR" pitchFamily="50" charset="-127"/>
                          <a:ea typeface="Noto Sans KR" pitchFamily="50" charset="-127"/>
                        </a:rPr>
                        <a:t> </a:t>
                      </a:r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Views</a:t>
                      </a:r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107,972</a:t>
                      </a:r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2</a:t>
                      </a:r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Likes</a:t>
                      </a:r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1,853</a:t>
                      </a:r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3</a:t>
                      </a:r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Dislikes</a:t>
                      </a:r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0.0</a:t>
                      </a:r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4</a:t>
                      </a:r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Comments</a:t>
                      </a:r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177</a:t>
                      </a:r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5</a:t>
                      </a:r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Days_Since_Upload</a:t>
                      </a:r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129.0</a:t>
                      </a:r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6</a:t>
                      </a:r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Subs_count</a:t>
                      </a:r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220,000</a:t>
                      </a:r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5094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"/>
          <p:cNvSpPr/>
          <p:nvPr/>
        </p:nvSpPr>
        <p:spPr>
          <a:xfrm>
            <a:off x="0" y="301227"/>
            <a:ext cx="9144000" cy="484989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6" name="Google Shape;166;p6"/>
          <p:cNvSpPr txBox="1"/>
          <p:nvPr/>
        </p:nvSpPr>
        <p:spPr>
          <a:xfrm>
            <a:off x="255743" y="46689"/>
            <a:ext cx="2128866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25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한양대학교 공학대학원컴퓨터공학전공</a:t>
            </a:r>
            <a:endParaRPr/>
          </a:p>
        </p:txBody>
      </p:sp>
      <p:pic>
        <p:nvPicPr>
          <p:cNvPr id="167" name="Google Shape;16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39234"/>
            <a:ext cx="211779" cy="21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8" name="Google Shape;168;p6"/>
          <p:cNvSpPr/>
          <p:nvPr/>
        </p:nvSpPr>
        <p:spPr>
          <a:xfrm>
            <a:off x="5792735" y="-13738"/>
            <a:ext cx="1116000" cy="3083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연구 내용</a:t>
            </a:r>
            <a:endParaRPr/>
          </a:p>
        </p:txBody>
      </p:sp>
      <p:sp>
        <p:nvSpPr>
          <p:cNvPr id="169" name="Google Shape;169;p6"/>
          <p:cNvSpPr/>
          <p:nvPr/>
        </p:nvSpPr>
        <p:spPr>
          <a:xfrm>
            <a:off x="6912410" y="-13738"/>
            <a:ext cx="1116000" cy="308383"/>
          </a:xfrm>
          <a:prstGeom prst="rect">
            <a:avLst/>
          </a:prstGeom>
          <a:noFill/>
          <a:ln w="952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연구 결과</a:t>
            </a:r>
            <a:endParaRPr/>
          </a:p>
        </p:txBody>
      </p:sp>
      <p:sp>
        <p:nvSpPr>
          <p:cNvPr id="170" name="Google Shape;170;p6"/>
          <p:cNvSpPr/>
          <p:nvPr/>
        </p:nvSpPr>
        <p:spPr>
          <a:xfrm>
            <a:off x="8027924" y="-13738"/>
            <a:ext cx="1116000" cy="308383"/>
          </a:xfrm>
          <a:prstGeom prst="rect">
            <a:avLst/>
          </a:prstGeom>
          <a:noFill/>
          <a:ln w="952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결론</a:t>
            </a:r>
            <a:endParaRPr/>
          </a:p>
        </p:txBody>
      </p:sp>
      <p:sp>
        <p:nvSpPr>
          <p:cNvPr id="171" name="Google Shape;171;p6"/>
          <p:cNvSpPr/>
          <p:nvPr/>
        </p:nvSpPr>
        <p:spPr>
          <a:xfrm>
            <a:off x="4671945" y="-13738"/>
            <a:ext cx="1116000" cy="308383"/>
          </a:xfrm>
          <a:prstGeom prst="rect">
            <a:avLst/>
          </a:prstGeom>
          <a:noFill/>
          <a:ln w="952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연구 배경 및 목적</a:t>
            </a:r>
            <a:endParaRPr/>
          </a:p>
        </p:txBody>
      </p:sp>
      <p:sp>
        <p:nvSpPr>
          <p:cNvPr id="20" name="Google Shape;165;p6"/>
          <p:cNvSpPr txBox="1">
            <a:spLocks/>
          </p:cNvSpPr>
          <p:nvPr/>
        </p:nvSpPr>
        <p:spPr>
          <a:xfrm>
            <a:off x="8001000" y="4868398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6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  <a:sym typeface="Noto Sans K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" name="Google Shape;173;p6"/>
          <p:cNvSpPr txBox="1"/>
          <p:nvPr/>
        </p:nvSpPr>
        <p:spPr>
          <a:xfrm>
            <a:off x="4572001" y="4846910"/>
            <a:ext cx="4244340" cy="21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/>
            <a:r>
              <a:rPr lang="ko-KR" altLang="en-US" sz="825" dirty="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연구내용  </a:t>
            </a:r>
            <a:r>
              <a:rPr lang="en-US" altLang="ko-KR" sz="825" dirty="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&gt;  04. </a:t>
            </a:r>
            <a:r>
              <a:rPr lang="ko-KR" altLang="en-US" sz="825" dirty="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낮게 나온 지표를 통한 샘플 분석</a:t>
            </a:r>
            <a:endParaRPr lang="ko-KR" altLang="en-US" sz="900" dirty="0"/>
          </a:p>
        </p:txBody>
      </p:sp>
      <p:sp>
        <p:nvSpPr>
          <p:cNvPr id="17" name="Google Shape;164;p6"/>
          <p:cNvSpPr txBox="1"/>
          <p:nvPr/>
        </p:nvSpPr>
        <p:spPr>
          <a:xfrm>
            <a:off x="555363" y="533435"/>
            <a:ext cx="7925697" cy="335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indent="-228600"/>
            <a:r>
              <a:rPr lang="en-US" altLang="ko-KR" sz="12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2)  </a:t>
            </a:r>
            <a:r>
              <a:rPr lang="ko-KR" altLang="en-US" sz="12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낮은 </a:t>
            </a:r>
            <a:r>
              <a:rPr lang="en-US" altLang="ko-KR" sz="12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F5_score</a:t>
            </a:r>
            <a:r>
              <a:rPr lang="ko-KR" altLang="en-US" sz="12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의 원인 분석</a:t>
            </a:r>
            <a:endParaRPr lang="en-US" altLang="ko-KR" sz="1000" b="1" dirty="0">
              <a:solidFill>
                <a:srgbClr val="0C5094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0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구독자 수 대비 조회수</a:t>
            </a:r>
            <a:r>
              <a:rPr lang="en-US" altLang="ko-KR" sz="10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(</a:t>
            </a:r>
            <a:r>
              <a:rPr lang="ko-KR" altLang="en-US" sz="10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비율</a:t>
            </a:r>
            <a:r>
              <a:rPr lang="en-US" altLang="ko-KR" sz="10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  <a:r>
              <a:rPr lang="ko-KR" altLang="en-US" sz="10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가 매우 낮음 </a:t>
            </a:r>
            <a:r>
              <a:rPr lang="en-US" altLang="ko-KR" sz="10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– </a:t>
            </a:r>
            <a:r>
              <a:rPr lang="ko-KR" altLang="en-US" sz="10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핵심 원인</a:t>
            </a:r>
            <a:endParaRPr lang="en-US" altLang="ko-KR" sz="1000" dirty="0">
              <a:solidFill>
                <a:srgbClr val="4B4B4B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228600" indent="-22860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Subs_count/Views = 220000/107972 ≈ 0.49 </a:t>
            </a:r>
          </a:p>
          <a:p>
            <a:pPr marL="228600" indent="-22860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이 값은 전체 데이터에서 평균보다 훨씬 낮아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, Z-score 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부분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(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공식의 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#4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번 항목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이 음수로 크게 작용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</a:p>
          <a:p>
            <a:pPr marL="228600" indent="-22860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Z-score = ((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𝑣𝑖𝑒𝑤𝑠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/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𝑠𝑢𝑏𝑠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)−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𝜇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) /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𝜎 이므로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이 값이 평균보다 크게 낮으면 음의 큰 수가 됨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</a:p>
          <a:p>
            <a:pPr marL="228600" indent="-228600" algn="just">
              <a:lnSpc>
                <a:spcPct val="120000"/>
              </a:lnSpc>
            </a:pPr>
            <a:endParaRPr lang="en-US" altLang="ko-KR" sz="1000" dirty="0">
              <a:solidFill>
                <a:srgbClr val="4B4B4B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0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(Views + Comments + Likes) / (Subs + 1) – </a:t>
            </a:r>
            <a:r>
              <a:rPr lang="ko-KR" altLang="en-US" sz="10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매우 낮은 기여</a:t>
            </a:r>
            <a:endParaRPr lang="en-US" altLang="ko-KR" sz="1000" dirty="0">
              <a:solidFill>
                <a:srgbClr val="4B4B4B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228600" indent="-22860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(107972+177+1853) / 220001 ≈ 0.5</a:t>
            </a:r>
          </a:p>
          <a:p>
            <a:pPr marL="228600" indent="-22860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이는 공식의 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#3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번 항목으로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전체 스코어에 거의 기여하지 못함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. </a:t>
            </a:r>
          </a:p>
          <a:p>
            <a:pPr marL="228600" indent="-228600" algn="just">
              <a:lnSpc>
                <a:spcPct val="120000"/>
              </a:lnSpc>
              <a:buFont typeface="Arial" pitchFamily="34" charset="0"/>
              <a:buChar char="•"/>
            </a:pPr>
            <a:endParaRPr lang="en-US" altLang="ko-KR" sz="1000" dirty="0">
              <a:solidFill>
                <a:srgbClr val="4B4B4B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0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Views / (Subs × Days_Since_Upload + 1) – </a:t>
            </a:r>
            <a:r>
              <a:rPr lang="ko-KR" altLang="en-US" sz="10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거의 </a:t>
            </a:r>
            <a:r>
              <a:rPr lang="en-US" altLang="ko-KR" sz="10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0</a:t>
            </a:r>
            <a:endParaRPr lang="en-US" altLang="ko-KR" sz="1000" dirty="0">
              <a:solidFill>
                <a:srgbClr val="4B4B4B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228600" indent="-22860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분모가 크기 때문에 이 항목도 매우 작은 수가 됨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</a:p>
          <a:p>
            <a:pPr marL="228600" indent="-22860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107972 / (220000×129+1) ≈ 0.0038</a:t>
            </a:r>
          </a:p>
          <a:p>
            <a:pPr marL="228600" indent="-228600" algn="just">
              <a:lnSpc>
                <a:spcPct val="120000"/>
              </a:lnSpc>
            </a:pPr>
            <a:endParaRPr lang="en-US" altLang="ko-KR" sz="1000" dirty="0">
              <a:solidFill>
                <a:srgbClr val="4B4B4B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0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log1p(views) - log1p(subs) </a:t>
            </a:r>
            <a:r>
              <a:rPr lang="ko-KR" altLang="en-US" sz="10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부분도 음수</a:t>
            </a:r>
            <a:endParaRPr lang="en-US" altLang="ko-KR" sz="1000" dirty="0">
              <a:solidFill>
                <a:srgbClr val="4B4B4B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228600" indent="-22860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log(107973)−log(220001) ≈ 11.59−12.30 = −0.71</a:t>
            </a:r>
          </a:p>
          <a:p>
            <a:pPr marL="228600" indent="-22860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여기에 비율 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(Likes+1) / (Dislikes+1) = 1854/1 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을 곱해도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, -0.71 × 1854 = -1317.34 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로 매우 큰 음수가 됨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. </a:t>
            </a:r>
          </a:p>
        </p:txBody>
      </p:sp>
      <p:sp>
        <p:nvSpPr>
          <p:cNvPr id="15" name="Google Shape;164;p6"/>
          <p:cNvSpPr txBox="1"/>
          <p:nvPr/>
        </p:nvSpPr>
        <p:spPr>
          <a:xfrm>
            <a:off x="555363" y="3926875"/>
            <a:ext cx="792569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indent="-228600"/>
            <a:r>
              <a:rPr lang="en-US" altLang="ko-KR" sz="12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3)  </a:t>
            </a:r>
            <a:r>
              <a:rPr lang="ko-KR" altLang="en-US" sz="12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결론 </a:t>
            </a:r>
            <a:r>
              <a:rPr lang="en-US" altLang="ko-KR" sz="12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: F5_score = -1319.179045</a:t>
            </a:r>
            <a:r>
              <a:rPr lang="ko-KR" altLang="en-US" sz="12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가 나온 가장 큰 이유는 다음 </a:t>
            </a:r>
            <a:r>
              <a:rPr lang="en-US" altLang="ko-KR" sz="12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2</a:t>
            </a:r>
            <a:r>
              <a:rPr lang="ko-KR" altLang="en-US" sz="12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가지입니다</a:t>
            </a:r>
            <a:r>
              <a:rPr lang="en-US" altLang="ko-KR" sz="12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. 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구독자 수 대비 조회수가 매우 낮아 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Z-score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가 음의 값으로 크게 작용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log 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차이도 음수인데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그에 곱해지는 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Like/Dislike 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비율이 매우 커져서 음수가 더 커짐</a:t>
            </a:r>
            <a:endParaRPr lang="en-US" altLang="ko-KR" sz="1000" dirty="0">
              <a:solidFill>
                <a:srgbClr val="4B4B4B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228600" indent="-228600" algn="just">
              <a:lnSpc>
                <a:spcPct val="120000"/>
              </a:lnSpc>
            </a:pPr>
            <a:r>
              <a:rPr lang="ko-KR" altLang="en-US" sz="1000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즉</a:t>
            </a:r>
            <a:r>
              <a:rPr lang="en-US" altLang="ko-KR" sz="1000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-KR" altLang="en-US" sz="1000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영상이 채널 규모에 비해 </a:t>
            </a:r>
            <a:r>
              <a:rPr lang="ko-KR" altLang="en-US" sz="1000" dirty="0" err="1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주목받지</a:t>
            </a:r>
            <a:r>
              <a:rPr lang="ko-KR" altLang="en-US" sz="1000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 못한 경우로 평가된 것입니다</a:t>
            </a:r>
            <a:r>
              <a:rPr lang="en-US" altLang="ko-KR" sz="1000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5094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"/>
          <p:cNvSpPr/>
          <p:nvPr/>
        </p:nvSpPr>
        <p:spPr>
          <a:xfrm>
            <a:off x="0" y="301227"/>
            <a:ext cx="9144000" cy="484989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6" name="Google Shape;166;p6"/>
          <p:cNvSpPr txBox="1"/>
          <p:nvPr/>
        </p:nvSpPr>
        <p:spPr>
          <a:xfrm>
            <a:off x="255743" y="46689"/>
            <a:ext cx="2128866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25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한양대학교 공학대학원컴퓨터공학전공</a:t>
            </a:r>
            <a:endParaRPr/>
          </a:p>
        </p:txBody>
      </p:sp>
      <p:pic>
        <p:nvPicPr>
          <p:cNvPr id="167" name="Google Shape;16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39234"/>
            <a:ext cx="211779" cy="21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8" name="Google Shape;168;p6"/>
          <p:cNvSpPr/>
          <p:nvPr/>
        </p:nvSpPr>
        <p:spPr>
          <a:xfrm>
            <a:off x="5792735" y="-13738"/>
            <a:ext cx="1116000" cy="3083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연구 내용</a:t>
            </a:r>
            <a:endParaRPr/>
          </a:p>
        </p:txBody>
      </p:sp>
      <p:sp>
        <p:nvSpPr>
          <p:cNvPr id="169" name="Google Shape;169;p6"/>
          <p:cNvSpPr/>
          <p:nvPr/>
        </p:nvSpPr>
        <p:spPr>
          <a:xfrm>
            <a:off x="6912410" y="-13738"/>
            <a:ext cx="1116000" cy="308383"/>
          </a:xfrm>
          <a:prstGeom prst="rect">
            <a:avLst/>
          </a:prstGeom>
          <a:noFill/>
          <a:ln w="952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연구 결과</a:t>
            </a:r>
            <a:endParaRPr/>
          </a:p>
        </p:txBody>
      </p:sp>
      <p:sp>
        <p:nvSpPr>
          <p:cNvPr id="170" name="Google Shape;170;p6"/>
          <p:cNvSpPr/>
          <p:nvPr/>
        </p:nvSpPr>
        <p:spPr>
          <a:xfrm>
            <a:off x="8027924" y="-13738"/>
            <a:ext cx="1116000" cy="308383"/>
          </a:xfrm>
          <a:prstGeom prst="rect">
            <a:avLst/>
          </a:prstGeom>
          <a:noFill/>
          <a:ln w="952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결론</a:t>
            </a:r>
            <a:endParaRPr/>
          </a:p>
        </p:txBody>
      </p:sp>
      <p:sp>
        <p:nvSpPr>
          <p:cNvPr id="171" name="Google Shape;171;p6"/>
          <p:cNvSpPr/>
          <p:nvPr/>
        </p:nvSpPr>
        <p:spPr>
          <a:xfrm>
            <a:off x="4671945" y="-13738"/>
            <a:ext cx="1116000" cy="308383"/>
          </a:xfrm>
          <a:prstGeom prst="rect">
            <a:avLst/>
          </a:prstGeom>
          <a:noFill/>
          <a:ln w="952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연구 배경 및 목적</a:t>
            </a:r>
            <a:endParaRPr/>
          </a:p>
        </p:txBody>
      </p:sp>
      <p:sp>
        <p:nvSpPr>
          <p:cNvPr id="20" name="Google Shape;165;p6"/>
          <p:cNvSpPr txBox="1">
            <a:spLocks/>
          </p:cNvSpPr>
          <p:nvPr/>
        </p:nvSpPr>
        <p:spPr>
          <a:xfrm>
            <a:off x="8001000" y="4868398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6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  <a:sym typeface="Noto Sans K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" name="Google Shape;173;p6"/>
          <p:cNvSpPr txBox="1"/>
          <p:nvPr/>
        </p:nvSpPr>
        <p:spPr>
          <a:xfrm>
            <a:off x="4572001" y="4846910"/>
            <a:ext cx="4244340" cy="21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/>
            <a:r>
              <a:rPr lang="ko-KR" altLang="en-US" sz="825" dirty="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연구내용  </a:t>
            </a:r>
            <a:r>
              <a:rPr lang="en-US" altLang="ko-KR" sz="825" dirty="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&gt;  05.  </a:t>
            </a:r>
            <a:r>
              <a:rPr lang="ko-KR" altLang="en-US" sz="825" dirty="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모델 성능 향상 요인 및 평가 항목</a:t>
            </a:r>
            <a:endParaRPr lang="ko-KR" altLang="en-US" sz="900" dirty="0"/>
          </a:p>
        </p:txBody>
      </p:sp>
      <p:sp>
        <p:nvSpPr>
          <p:cNvPr id="15" name="Google Shape;164;p6"/>
          <p:cNvSpPr txBox="1"/>
          <p:nvPr/>
        </p:nvSpPr>
        <p:spPr>
          <a:xfrm>
            <a:off x="555363" y="857285"/>
            <a:ext cx="7925697" cy="4001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indent="-228600"/>
            <a:r>
              <a:rPr lang="en-US" altLang="ko-KR" sz="12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1)  [CLS] </a:t>
            </a:r>
            <a:r>
              <a:rPr lang="ko-KR" altLang="en-US" sz="12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벡터 </a:t>
            </a:r>
            <a:r>
              <a:rPr lang="en-US" altLang="ko-KR" sz="12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vs Mean Pooling </a:t>
            </a:r>
            <a:r>
              <a:rPr lang="ko-KR" altLang="en-US" sz="12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전략의 효과 비교</a:t>
            </a:r>
            <a:endParaRPr lang="en-US" altLang="ko-KR" sz="1200" b="1" dirty="0">
              <a:solidFill>
                <a:srgbClr val="0C5094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228600" indent="-228600" algn="just">
              <a:lnSpc>
                <a:spcPct val="120000"/>
              </a:lnSpc>
              <a:buFont typeface="Arial" pitchFamily="34" charset="0"/>
              <a:buChar char="•"/>
            </a:pPr>
            <a:endParaRPr lang="en-US" altLang="ko-KR" sz="1000" dirty="0">
              <a:solidFill>
                <a:srgbClr val="4B4B4B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228600" indent="-22860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첫 번째 모델은 </a:t>
            </a:r>
            <a:r>
              <a:rPr lang="en-US" altLang="ko-KR" sz="1000" dirty="0" err="1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bert_model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(...)[1]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을 호출하여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문장 수준 표현으로 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BERT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의 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[CLS] 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토큰 출력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(pooled output)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을 직접 사용하였습니다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그러나 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multilingual BERT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의 경우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해당 벡터가 전체 문장의 의미를 충분히 포착하지 못하는 한계를 보이는 경우가 종종 보고되었습니다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</a:p>
          <a:p>
            <a:pPr marL="228600" indent="-22860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따라서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, Mean Pooling 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기법을 </a:t>
            </a:r>
            <a:r>
              <a:rPr lang="ko-KR" altLang="en-US" sz="1000" dirty="0" err="1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도입하하여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 모든 토큰 정보를 고르게 반영하여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문장 의미를 보다 정확히 추출할 수 있도록 했습니다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개선된 모델에서는 불균형 구조의 문장에서 더욱 안정적인 표현력을 보장합니다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</a:p>
          <a:p>
            <a:pPr marL="228600" indent="-22860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인공지능 훈련데이터 및 학습데이터에서도 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Mean Pooling 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방식이 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Pooled output 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대비 일반화 성능과 학습 안정성 측면에서 우수한 결과를 보였습니다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</a:p>
          <a:p>
            <a:pPr marL="228600" indent="-228600"/>
            <a:endParaRPr lang="en-US" altLang="ko-KR" sz="1000" b="1" dirty="0">
              <a:solidFill>
                <a:srgbClr val="0C5094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228600" indent="-228600"/>
            <a:endParaRPr lang="en-US" altLang="ko-KR" sz="1000" b="1" dirty="0">
              <a:solidFill>
                <a:srgbClr val="0C5094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228600" indent="-228600"/>
            <a:r>
              <a:rPr lang="en-US" altLang="ko-KR" sz="12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2)  </a:t>
            </a:r>
            <a:r>
              <a:rPr lang="ko-KR" altLang="en-US" sz="12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신경망 구조 고도화 및 정규화 기법 도입</a:t>
            </a:r>
            <a:endParaRPr lang="en-US" altLang="ko-KR" sz="1200" b="1" dirty="0">
              <a:solidFill>
                <a:srgbClr val="0C5094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228600" indent="-228600" algn="just">
              <a:lnSpc>
                <a:spcPct val="120000"/>
              </a:lnSpc>
              <a:buFont typeface="Arial" pitchFamily="34" charset="0"/>
              <a:buChar char="•"/>
            </a:pPr>
            <a:endParaRPr lang="en-US" altLang="ko-KR" sz="1000" dirty="0">
              <a:solidFill>
                <a:srgbClr val="4B4B4B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228600" indent="-22860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성능 향상 적용 전 모델은 단일 </a:t>
            </a:r>
            <a:r>
              <a:rPr lang="ko-KR" altLang="en-US" sz="1000" dirty="0" err="1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밀집층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(Dense(32))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과 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Dropout(0.2)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만을 포함하는 간단한 구성이었다면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개선된 모델의 구조는 다층 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Dense 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네트워크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(D128 -&gt; BN -&gt; Dropout(0.3) -&gt; D64 -&gt; Dropout(0.2))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를 채택하여 표현력과 비선형적 관계 학습에 제한이 없애고 학습 용량을 확장하였습니다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</a:p>
          <a:p>
            <a:pPr marL="228600" indent="-22860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또한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복잡한 입력 표현을 보다 정교하게 학습할 수 있도록 돕는 구조적 변화를 시도하기 위하여 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Batch Normalization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을 통한 각 층의 출력값을 정규화함으로써 </a:t>
            </a:r>
            <a:r>
              <a:rPr lang="ko-KR" altLang="en-US" sz="1000" dirty="0" err="1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과적합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(</a:t>
            </a:r>
            <a:r>
              <a:rPr lang="en-US" altLang="ko-KR" sz="1000" dirty="0" err="1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overfitting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을 효과적으로 억제하였습니다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</a:p>
          <a:p>
            <a:pPr marL="228600" indent="-228600"/>
            <a:endParaRPr lang="en-US" altLang="ko-KR" sz="1000" b="1" dirty="0">
              <a:solidFill>
                <a:srgbClr val="0C5094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228600" indent="-228600"/>
            <a:endParaRPr lang="en-US" altLang="ko-KR" sz="1000" b="1" dirty="0">
              <a:solidFill>
                <a:srgbClr val="0C5094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228600" indent="-228600"/>
            <a:r>
              <a:rPr lang="en-US" altLang="ko-KR" sz="12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3)  </a:t>
            </a:r>
            <a:r>
              <a:rPr lang="ko-KR" altLang="en-US" sz="1200" b="1" dirty="0" err="1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학습률</a:t>
            </a:r>
            <a:r>
              <a:rPr lang="en-US" altLang="ko-KR" sz="12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(learning rate) </a:t>
            </a:r>
            <a:r>
              <a:rPr lang="ko-KR" altLang="en-US" sz="12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조정 및 최적화 기법의 적절성</a:t>
            </a:r>
            <a:endParaRPr lang="en-US" altLang="ko-KR" sz="1200" b="1" dirty="0">
              <a:solidFill>
                <a:srgbClr val="0C5094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228600" indent="-228600" algn="just">
              <a:lnSpc>
                <a:spcPct val="120000"/>
              </a:lnSpc>
              <a:buFont typeface="Arial" pitchFamily="34" charset="0"/>
              <a:buChar char="•"/>
            </a:pPr>
            <a:endParaRPr lang="en-US" altLang="ko-KR" sz="1000" dirty="0">
              <a:solidFill>
                <a:srgbClr val="4B4B4B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228600" indent="-22860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기본 모델에서는 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fine-tuning 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과정에서 </a:t>
            </a:r>
            <a:r>
              <a:rPr lang="ko-KR" altLang="en-US" sz="1000" dirty="0" err="1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학습률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1e-5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와 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Adam </a:t>
            </a:r>
            <a:r>
              <a:rPr lang="ko-KR" altLang="en-US" sz="1000" dirty="0" err="1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옵티마이저를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 적용하여 수렴 속도가 저조하거나 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local minima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에 갇힐 위험이</a:t>
            </a:r>
            <a:endParaRPr lang="en-US" altLang="ko-KR" sz="1000" dirty="0">
              <a:solidFill>
                <a:srgbClr val="4B4B4B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" name="Google Shape;164;p6"/>
          <p:cNvSpPr txBox="1"/>
          <p:nvPr/>
        </p:nvSpPr>
        <p:spPr>
          <a:xfrm>
            <a:off x="463923" y="461045"/>
            <a:ext cx="490817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0</a:t>
            </a:r>
            <a:r>
              <a:rPr lang="en-US" altLang="ko-KR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5.</a:t>
            </a:r>
            <a:r>
              <a:rPr lang="ko-KR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altLang="en-US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모델 성능 향상을 위한 코드 개선 항목 </a:t>
            </a:r>
            <a:r>
              <a:rPr lang="en-US" altLang="ko-KR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4</a:t>
            </a:r>
            <a:r>
              <a:rPr lang="ko-KR" altLang="en-US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가지</a:t>
            </a:r>
            <a:endParaRPr lang="en-US" sz="1800" b="1" dirty="0">
              <a:solidFill>
                <a:srgbClr val="0C5094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5094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"/>
          <p:cNvSpPr/>
          <p:nvPr/>
        </p:nvSpPr>
        <p:spPr>
          <a:xfrm>
            <a:off x="0" y="301227"/>
            <a:ext cx="9144000" cy="484989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6" name="Google Shape;166;p6"/>
          <p:cNvSpPr txBox="1"/>
          <p:nvPr/>
        </p:nvSpPr>
        <p:spPr>
          <a:xfrm>
            <a:off x="255743" y="46689"/>
            <a:ext cx="2128866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25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한양대학교 공학대학원컴퓨터공학전공</a:t>
            </a:r>
            <a:endParaRPr/>
          </a:p>
        </p:txBody>
      </p:sp>
      <p:pic>
        <p:nvPicPr>
          <p:cNvPr id="167" name="Google Shape;16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39234"/>
            <a:ext cx="211779" cy="21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8" name="Google Shape;168;p6"/>
          <p:cNvSpPr/>
          <p:nvPr/>
        </p:nvSpPr>
        <p:spPr>
          <a:xfrm>
            <a:off x="5792735" y="-13738"/>
            <a:ext cx="1116000" cy="3083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연구 내용</a:t>
            </a:r>
            <a:endParaRPr/>
          </a:p>
        </p:txBody>
      </p:sp>
      <p:sp>
        <p:nvSpPr>
          <p:cNvPr id="169" name="Google Shape;169;p6"/>
          <p:cNvSpPr/>
          <p:nvPr/>
        </p:nvSpPr>
        <p:spPr>
          <a:xfrm>
            <a:off x="6912410" y="-13738"/>
            <a:ext cx="1116000" cy="308383"/>
          </a:xfrm>
          <a:prstGeom prst="rect">
            <a:avLst/>
          </a:prstGeom>
          <a:noFill/>
          <a:ln w="952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연구 결과</a:t>
            </a:r>
            <a:endParaRPr/>
          </a:p>
        </p:txBody>
      </p:sp>
      <p:sp>
        <p:nvSpPr>
          <p:cNvPr id="170" name="Google Shape;170;p6"/>
          <p:cNvSpPr/>
          <p:nvPr/>
        </p:nvSpPr>
        <p:spPr>
          <a:xfrm>
            <a:off x="8027924" y="-13738"/>
            <a:ext cx="1116000" cy="308383"/>
          </a:xfrm>
          <a:prstGeom prst="rect">
            <a:avLst/>
          </a:prstGeom>
          <a:noFill/>
          <a:ln w="952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결론</a:t>
            </a:r>
            <a:endParaRPr/>
          </a:p>
        </p:txBody>
      </p:sp>
      <p:sp>
        <p:nvSpPr>
          <p:cNvPr id="171" name="Google Shape;171;p6"/>
          <p:cNvSpPr/>
          <p:nvPr/>
        </p:nvSpPr>
        <p:spPr>
          <a:xfrm>
            <a:off x="4671945" y="-13738"/>
            <a:ext cx="1116000" cy="308383"/>
          </a:xfrm>
          <a:prstGeom prst="rect">
            <a:avLst/>
          </a:prstGeom>
          <a:noFill/>
          <a:ln w="952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연구 배경 및 목적</a:t>
            </a:r>
            <a:endParaRPr/>
          </a:p>
        </p:txBody>
      </p:sp>
      <p:sp>
        <p:nvSpPr>
          <p:cNvPr id="20" name="Google Shape;165;p6"/>
          <p:cNvSpPr txBox="1">
            <a:spLocks/>
          </p:cNvSpPr>
          <p:nvPr/>
        </p:nvSpPr>
        <p:spPr>
          <a:xfrm>
            <a:off x="8001000" y="4868398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6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  <a:sym typeface="Noto Sans K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" name="Google Shape;173;p6"/>
          <p:cNvSpPr txBox="1"/>
          <p:nvPr/>
        </p:nvSpPr>
        <p:spPr>
          <a:xfrm>
            <a:off x="4572001" y="4846910"/>
            <a:ext cx="4244340" cy="21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/>
            <a:r>
              <a:rPr lang="ko-KR" altLang="en-US" sz="825" dirty="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연구내용 </a:t>
            </a:r>
            <a:r>
              <a:rPr lang="en-US" altLang="ko-KR" sz="825" dirty="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&gt;  05.  </a:t>
            </a:r>
            <a:r>
              <a:rPr lang="ko-KR" altLang="en-US" sz="825" dirty="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모델 성능 향상 요인 및 평가 항목</a:t>
            </a:r>
            <a:endParaRPr lang="ko-KR" altLang="en-US" sz="900" dirty="0"/>
          </a:p>
        </p:txBody>
      </p:sp>
      <p:sp>
        <p:nvSpPr>
          <p:cNvPr id="15" name="Google Shape;164;p6"/>
          <p:cNvSpPr txBox="1"/>
          <p:nvPr/>
        </p:nvSpPr>
        <p:spPr>
          <a:xfrm>
            <a:off x="555363" y="438185"/>
            <a:ext cx="7925697" cy="2739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indent="-228600">
              <a:lnSpc>
                <a:spcPct val="120000"/>
              </a:lnSpc>
            </a:pPr>
            <a:b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 존재하였으나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,</a:t>
            </a:r>
          </a:p>
          <a:p>
            <a:pPr marL="228600" indent="-22860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개선된 학습 설정에서는 초기 수렴 속도를 향상시키는 동시에 최적화 경로의 다양성을 확보하기 위해서 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BERT 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기반 모델의 권장 범위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(2e-5 ~ 5e-5)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를 충족하는 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3e-5 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수준의 </a:t>
            </a:r>
            <a:r>
              <a:rPr lang="ko-KR" altLang="en-US" sz="1000" dirty="0" err="1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학습률을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 설정하였습니다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적절한 </a:t>
            </a:r>
            <a:r>
              <a:rPr lang="ko-KR" altLang="en-US" sz="1000" dirty="0" err="1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학습률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 설정은 파라미터 공간을 더 효과적으로 탐색하도록 유도하여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전체적인 성능 개선에 기여하였습니다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. </a:t>
            </a:r>
          </a:p>
          <a:p>
            <a:pPr marL="228600" indent="-228600"/>
            <a:endParaRPr lang="en-US" altLang="ko-KR" sz="1000" b="1" dirty="0">
              <a:solidFill>
                <a:srgbClr val="0C5094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228600" indent="-228600"/>
            <a:endParaRPr lang="en-US" altLang="ko-KR" sz="1000" b="1" dirty="0">
              <a:solidFill>
                <a:srgbClr val="0C5094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228600" indent="-228600"/>
            <a:r>
              <a:rPr lang="en-US" altLang="ko-KR" sz="12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4)  </a:t>
            </a:r>
            <a:r>
              <a:rPr lang="en-US" altLang="ko-KR" sz="1200" b="1" dirty="0" err="1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EarlyStopping</a:t>
            </a:r>
            <a:r>
              <a:rPr lang="en-US" altLang="ko-KR" sz="12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altLang="en-US" sz="12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전략 도입</a:t>
            </a:r>
            <a:endParaRPr lang="en-US" altLang="ko-KR" sz="1200" b="1" dirty="0">
              <a:solidFill>
                <a:srgbClr val="0C5094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228600" indent="-228600" algn="just">
              <a:lnSpc>
                <a:spcPct val="120000"/>
              </a:lnSpc>
              <a:buFont typeface="Arial" pitchFamily="34" charset="0"/>
              <a:buChar char="•"/>
            </a:pPr>
            <a:endParaRPr lang="en-US" altLang="ko-KR" sz="1000" dirty="0">
              <a:solidFill>
                <a:srgbClr val="4B4B4B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228600" indent="-22860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수정 전 버전은 훈련 반복 횟수 증가로 인한 </a:t>
            </a:r>
            <a:r>
              <a:rPr lang="ko-KR" altLang="en-US" sz="1000" dirty="0" err="1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과적합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 가능성이 있었으나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,</a:t>
            </a:r>
          </a:p>
          <a:p>
            <a:pPr marL="228600" indent="-22860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개선된 구조에서는 </a:t>
            </a:r>
            <a:r>
              <a:rPr lang="en-US" altLang="ko-KR" sz="1000" dirty="0" err="1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val_loss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의 일정 기준 이상 변화가 없을 경우 자동으로 학습을 종료하도록 </a:t>
            </a:r>
            <a:r>
              <a:rPr lang="en-US" altLang="ko-KR" sz="1000" dirty="0" err="1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EarlyStopping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기법을 적용했습니다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이를 통해 성능 저하가 발생하기 전에 학습이 중단되어 모델이 최적 상태에서 멈추도록 자동으로 조정됩니다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</a:p>
          <a:p>
            <a:pPr marL="228600" indent="-228600"/>
            <a:endParaRPr lang="en-US" altLang="ko-KR" sz="1000" b="1" dirty="0">
              <a:solidFill>
                <a:srgbClr val="0C5094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228600" indent="-228600"/>
            <a:endParaRPr lang="en-US" altLang="ko-KR" sz="1000" b="1" dirty="0">
              <a:solidFill>
                <a:srgbClr val="0C5094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228600" indent="-228600"/>
            <a:r>
              <a:rPr lang="en-US" altLang="ko-KR" sz="12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5)  </a:t>
            </a:r>
            <a:r>
              <a:rPr lang="ko-KR" altLang="en-US" sz="12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요약 정리</a:t>
            </a:r>
            <a:endParaRPr lang="en-US" altLang="ko-KR" sz="1200" b="1" dirty="0">
              <a:solidFill>
                <a:srgbClr val="0C5094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701040" y="3246120"/>
          <a:ext cx="7749540" cy="1181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1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2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27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27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요소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수정 전 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수정 후 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성능 향상 요인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BERT </a:t>
                      </a:r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출력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err="1">
                          <a:latin typeface="Noto Sans KR" pitchFamily="50" charset="-127"/>
                          <a:ea typeface="Noto Sans KR" pitchFamily="50" charset="-127"/>
                        </a:rPr>
                        <a:t>pooled_output</a:t>
                      </a:r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mean pooling</a:t>
                      </a:r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✅ 더 나은 문장 표현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Dense </a:t>
                      </a:r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구조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얕고 단순 </a:t>
                      </a:r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(Dense 32)</a:t>
                      </a:r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깊고 정규화 포함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✅ 표현력 </a:t>
                      </a:r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+ </a:t>
                      </a:r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일반화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Learning Rate</a:t>
                      </a:r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1e-5 (</a:t>
                      </a:r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너무 작음</a:t>
                      </a:r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)</a:t>
                      </a:r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3e-5 (</a:t>
                      </a:r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적절</a:t>
                      </a:r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)</a:t>
                      </a:r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✅ </a:t>
                      </a:r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빠른 수렴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err="1">
                          <a:latin typeface="Noto Sans KR" pitchFamily="50" charset="-127"/>
                          <a:ea typeface="Noto Sans KR" pitchFamily="50" charset="-127"/>
                        </a:rPr>
                        <a:t>EarlyStopping</a:t>
                      </a:r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없음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있음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✅ </a:t>
                      </a:r>
                      <a:r>
                        <a:rPr lang="ko-KR" altLang="en-US" sz="900" dirty="0" err="1">
                          <a:latin typeface="Noto Sans KR" pitchFamily="50" charset="-127"/>
                          <a:ea typeface="Noto Sans KR" pitchFamily="50" charset="-127"/>
                        </a:rPr>
                        <a:t>과적합</a:t>
                      </a:r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 방지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5094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7"/>
          <p:cNvGrpSpPr/>
          <p:nvPr/>
        </p:nvGrpSpPr>
        <p:grpSpPr>
          <a:xfrm>
            <a:off x="37680" y="-210"/>
            <a:ext cx="9105532" cy="5143500"/>
            <a:chOff x="37680" y="-210"/>
            <a:chExt cx="9105532" cy="5143500"/>
          </a:xfrm>
        </p:grpSpPr>
        <p:pic>
          <p:nvPicPr>
            <p:cNvPr id="181" name="Google Shape;181;p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81353" y="-210"/>
              <a:ext cx="8761857" cy="5143500"/>
            </a:xfrm>
            <a:prstGeom prst="rect">
              <a:avLst/>
            </a:prstGeom>
            <a:noFill/>
            <a:ln>
              <a:noFill/>
            </a:ln>
            <a:effectLst>
              <a:outerShdw blurRad="381000" dist="50800" sx="101000" sy="101000" algn="ctr" rotWithShape="0">
                <a:srgbClr val="000000">
                  <a:alpha val="29803"/>
                </a:srgbClr>
              </a:outerShdw>
            </a:effectLst>
          </p:spPr>
        </p:pic>
        <p:pic>
          <p:nvPicPr>
            <p:cNvPr id="182" name="Google Shape;182;p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7479" y="65920"/>
              <a:ext cx="242809" cy="247649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83" name="Google Shape;183;p7"/>
            <p:cNvSpPr txBox="1"/>
            <p:nvPr/>
          </p:nvSpPr>
          <p:spPr>
            <a:xfrm rot="-5400000">
              <a:off x="-726216" y="886421"/>
              <a:ext cx="1839415" cy="31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25">
                  <a:solidFill>
                    <a:schemeClr val="lt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한양대학교 공학대학원 컴퓨터공학전공</a:t>
              </a:r>
              <a:endParaRPr/>
            </a:p>
          </p:txBody>
        </p:sp>
        <p:pic>
          <p:nvPicPr>
            <p:cNvPr id="184" name="Google Shape;184;p7"/>
            <p:cNvPicPr preferRelativeResize="0"/>
            <p:nvPr/>
          </p:nvPicPr>
          <p:blipFill rotWithShape="1">
            <a:blip r:embed="rId5">
              <a:alphaModFix amt="20000"/>
            </a:blip>
            <a:srcRect/>
            <a:stretch/>
          </p:blipFill>
          <p:spPr>
            <a:xfrm>
              <a:off x="7728811" y="3665085"/>
              <a:ext cx="1414401" cy="14637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5" name="Google Shape;185;p7"/>
          <p:cNvSpPr txBox="1"/>
          <p:nvPr/>
        </p:nvSpPr>
        <p:spPr>
          <a:xfrm>
            <a:off x="1148080" y="1205230"/>
            <a:ext cx="3346076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연구 결과 </a:t>
            </a:r>
            <a:r>
              <a:rPr lang="ko-KR" sz="3200" dirty="0">
                <a:solidFill>
                  <a:srgbClr val="537BB8"/>
                </a:solidFill>
                <a:latin typeface="Noto Sans KR"/>
                <a:ea typeface="Noto Sans KR"/>
                <a:cs typeface="Noto Sans KR"/>
                <a:sym typeface="Noto Sans KR"/>
              </a:rPr>
              <a:t>RESULTS</a:t>
            </a:r>
            <a:endParaRPr sz="32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6" name="Google Shape;186;p7"/>
          <p:cNvSpPr txBox="1">
            <a:spLocks noGrp="1"/>
          </p:cNvSpPr>
          <p:nvPr>
            <p:ph type="sldNum" idx="4294967295"/>
          </p:nvPr>
        </p:nvSpPr>
        <p:spPr>
          <a:xfrm>
            <a:off x="7924800" y="4781550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5094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"/>
          <p:cNvSpPr/>
          <p:nvPr/>
        </p:nvSpPr>
        <p:spPr>
          <a:xfrm>
            <a:off x="0" y="301227"/>
            <a:ext cx="9144000" cy="484989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" name="Google Shape;165;p6"/>
          <p:cNvSpPr txBox="1">
            <a:spLocks/>
          </p:cNvSpPr>
          <p:nvPr/>
        </p:nvSpPr>
        <p:spPr>
          <a:xfrm>
            <a:off x="8001000" y="4868398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6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  <a:sym typeface="Noto Sans K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17</a:t>
            </a:fld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" name="Google Shape;173;p6"/>
          <p:cNvSpPr txBox="1"/>
          <p:nvPr/>
        </p:nvSpPr>
        <p:spPr>
          <a:xfrm>
            <a:off x="4572001" y="4846910"/>
            <a:ext cx="4244340" cy="21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/>
            <a:r>
              <a:rPr lang="ko-KR" altLang="en-US" sz="825" dirty="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연구내용  </a:t>
            </a:r>
            <a:r>
              <a:rPr lang="en-US" altLang="ko-KR" sz="825" dirty="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&gt;  01. </a:t>
            </a:r>
            <a:r>
              <a:rPr lang="ko-KR" altLang="en-US" sz="825" dirty="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왜 </a:t>
            </a:r>
            <a:r>
              <a:rPr lang="en-US" altLang="ko-KR" sz="825" dirty="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BERT </a:t>
            </a:r>
            <a:r>
              <a:rPr lang="ko-KR" altLang="en-US" sz="825" dirty="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이어야 하는가</a:t>
            </a:r>
            <a:r>
              <a:rPr lang="en-US" altLang="ko-KR" sz="825" dirty="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?</a:t>
            </a:r>
            <a:endParaRPr lang="ko-KR" altLang="en-US" sz="900" dirty="0"/>
          </a:p>
        </p:txBody>
      </p:sp>
      <p:sp>
        <p:nvSpPr>
          <p:cNvPr id="18" name="Google Shape;164;p6"/>
          <p:cNvSpPr txBox="1"/>
          <p:nvPr/>
        </p:nvSpPr>
        <p:spPr>
          <a:xfrm>
            <a:off x="463923" y="461045"/>
            <a:ext cx="420802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0</a:t>
            </a:r>
            <a:r>
              <a:rPr lang="en-US" altLang="ko-KR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1.</a:t>
            </a:r>
            <a:r>
              <a:rPr lang="ko-KR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altLang="en-US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카테고리별 데이터 분포 그래프 </a:t>
            </a:r>
            <a:r>
              <a:rPr lang="en-US" altLang="ko-KR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A </a:t>
            </a:r>
            <a:endParaRPr lang="en-US" sz="1800" b="1" dirty="0">
              <a:solidFill>
                <a:srgbClr val="0C5094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701040" y="952500"/>
          <a:ext cx="7772400" cy="3634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6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8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84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84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622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Category 01 ~ 08</a:t>
                      </a:r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01.  IT Education</a:t>
                      </a:r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02.  Diet</a:t>
                      </a:r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03.  Comedy</a:t>
                      </a:r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04.  Entertainment</a:t>
                      </a:r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  <a:p>
                      <a:pPr algn="ctr" latinLnBrk="1"/>
                      <a:endParaRPr lang="en-US" altLang="ko-KR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  <a:p>
                      <a:pPr algn="ctr" latinLnBrk="1"/>
                      <a:endParaRPr lang="en-US" altLang="ko-KR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  <a:p>
                      <a:pPr algn="ctr" latinLnBrk="1"/>
                      <a:endParaRPr lang="en-US" altLang="ko-KR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  <a:p>
                      <a:pPr algn="ctr" latinLnBrk="1"/>
                      <a:endParaRPr lang="en-US" altLang="ko-KR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  <a:p>
                      <a:pPr algn="ctr" latinLnBrk="1"/>
                      <a:endParaRPr lang="en-US" altLang="ko-KR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  <a:p>
                      <a:pPr algn="ctr" latinLnBrk="1"/>
                      <a:endParaRPr lang="en-US" altLang="ko-KR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  <a:p>
                      <a:pPr algn="ctr" latinLnBrk="1"/>
                      <a:endParaRPr lang="en-US" altLang="ko-KR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  <a:p>
                      <a:pPr algn="ctr" latinLnBrk="1"/>
                      <a:endParaRPr lang="en-US" altLang="ko-KR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  <a:p>
                      <a:pPr algn="ctr" latinLnBrk="1"/>
                      <a:endParaRPr lang="en-US" altLang="ko-KR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05.  Film and Animation</a:t>
                      </a:r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06.  Gaming</a:t>
                      </a:r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07.  </a:t>
                      </a:r>
                      <a:r>
                        <a:rPr lang="en-US" altLang="ko-KR" sz="900" dirty="0" err="1">
                          <a:latin typeface="Noto Sans KR" pitchFamily="50" charset="-127"/>
                          <a:ea typeface="Noto Sans KR" pitchFamily="50" charset="-127"/>
                        </a:rPr>
                        <a:t>Howto</a:t>
                      </a:r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 and Style</a:t>
                      </a:r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08.  Music</a:t>
                      </a:r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  <a:p>
                      <a:pPr algn="ctr" latinLnBrk="1"/>
                      <a:endParaRPr lang="en-US" altLang="ko-KR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  <a:p>
                      <a:pPr algn="ctr" latinLnBrk="1"/>
                      <a:endParaRPr lang="en-US" altLang="ko-KR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  <a:p>
                      <a:pPr algn="ctr" latinLnBrk="1"/>
                      <a:endParaRPr lang="en-US" altLang="ko-KR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  <a:p>
                      <a:pPr algn="ctr" latinLnBrk="1"/>
                      <a:endParaRPr lang="en-US" altLang="ko-KR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  <a:p>
                      <a:pPr algn="ctr" latinLnBrk="1"/>
                      <a:endParaRPr lang="en-US" altLang="ko-KR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  <a:p>
                      <a:pPr algn="ctr" latinLnBrk="1"/>
                      <a:endParaRPr lang="en-US" altLang="ko-KR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  <a:p>
                      <a:pPr algn="ctr" latinLnBrk="1"/>
                      <a:endParaRPr lang="en-US" altLang="ko-KR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  <a:p>
                      <a:pPr algn="ctr" latinLnBrk="1"/>
                      <a:endParaRPr lang="en-US" altLang="ko-KR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  <a:p>
                      <a:pPr algn="ctr" latinLnBrk="1"/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>
                    <a:blipFill>
                      <a:blip r:embed="rId9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>
                    <a:blipFill>
                      <a:blip r:embed="rId10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Google Shape;195;p8"/>
          <p:cNvSpPr txBox="1"/>
          <p:nvPr/>
        </p:nvSpPr>
        <p:spPr>
          <a:xfrm>
            <a:off x="255781" y="45300"/>
            <a:ext cx="2128866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25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한양대학교 공학대학원컴퓨터공학전공</a:t>
            </a:r>
            <a:endParaRPr/>
          </a:p>
        </p:txBody>
      </p:sp>
      <p:pic>
        <p:nvPicPr>
          <p:cNvPr id="14" name="Google Shape;196;p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6238" y="37845"/>
            <a:ext cx="211779" cy="21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" name="Google Shape;197;p8"/>
          <p:cNvSpPr/>
          <p:nvPr/>
        </p:nvSpPr>
        <p:spPr>
          <a:xfrm>
            <a:off x="5785153" y="-13222"/>
            <a:ext cx="1116000" cy="308383"/>
          </a:xfrm>
          <a:prstGeom prst="rect">
            <a:avLst/>
          </a:prstGeom>
          <a:noFill/>
          <a:ln w="952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dirty="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연구 내용</a:t>
            </a:r>
            <a:endParaRPr dirty="0"/>
          </a:p>
        </p:txBody>
      </p:sp>
      <p:sp>
        <p:nvSpPr>
          <p:cNvPr id="16" name="Google Shape;198;p8"/>
          <p:cNvSpPr/>
          <p:nvPr/>
        </p:nvSpPr>
        <p:spPr>
          <a:xfrm>
            <a:off x="6904135" y="-13222"/>
            <a:ext cx="1116000" cy="3083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연구 결과</a:t>
            </a:r>
            <a:endParaRPr dirty="0"/>
          </a:p>
        </p:txBody>
      </p:sp>
      <p:sp>
        <p:nvSpPr>
          <p:cNvPr id="17" name="Google Shape;199;p8"/>
          <p:cNvSpPr/>
          <p:nvPr/>
        </p:nvSpPr>
        <p:spPr>
          <a:xfrm>
            <a:off x="8027962" y="-13222"/>
            <a:ext cx="1116000" cy="308383"/>
          </a:xfrm>
          <a:prstGeom prst="rect">
            <a:avLst/>
          </a:prstGeom>
          <a:noFill/>
          <a:ln w="952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결론</a:t>
            </a:r>
            <a:endParaRPr/>
          </a:p>
        </p:txBody>
      </p:sp>
      <p:sp>
        <p:nvSpPr>
          <p:cNvPr id="19" name="Google Shape;200;p8"/>
          <p:cNvSpPr/>
          <p:nvPr/>
        </p:nvSpPr>
        <p:spPr>
          <a:xfrm>
            <a:off x="4671983" y="-13222"/>
            <a:ext cx="1116000" cy="308383"/>
          </a:xfrm>
          <a:prstGeom prst="rect">
            <a:avLst/>
          </a:prstGeom>
          <a:noFill/>
          <a:ln w="952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연구 배경 및 목적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5094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"/>
          <p:cNvSpPr/>
          <p:nvPr/>
        </p:nvSpPr>
        <p:spPr>
          <a:xfrm>
            <a:off x="0" y="301227"/>
            <a:ext cx="9144000" cy="484989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" name="Google Shape;165;p6"/>
          <p:cNvSpPr txBox="1">
            <a:spLocks/>
          </p:cNvSpPr>
          <p:nvPr/>
        </p:nvSpPr>
        <p:spPr>
          <a:xfrm>
            <a:off x="8001000" y="4868398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6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  <a:sym typeface="Noto Sans K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" name="Google Shape;173;p6"/>
          <p:cNvSpPr txBox="1"/>
          <p:nvPr/>
        </p:nvSpPr>
        <p:spPr>
          <a:xfrm>
            <a:off x="4572001" y="4846910"/>
            <a:ext cx="4244340" cy="21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/>
            <a:r>
              <a:rPr lang="ko-KR" altLang="en-US" sz="825" dirty="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연구내용  </a:t>
            </a:r>
            <a:r>
              <a:rPr lang="en-US" altLang="ko-KR" sz="825" dirty="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&gt;  01. </a:t>
            </a:r>
            <a:r>
              <a:rPr lang="ko-KR" altLang="en-US" sz="825" dirty="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왜 </a:t>
            </a:r>
            <a:r>
              <a:rPr lang="en-US" altLang="ko-KR" sz="825" dirty="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BERT </a:t>
            </a:r>
            <a:r>
              <a:rPr lang="ko-KR" altLang="en-US" sz="825" dirty="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이어야 하는가</a:t>
            </a:r>
            <a:r>
              <a:rPr lang="en-US" altLang="ko-KR" sz="825" dirty="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?</a:t>
            </a:r>
            <a:endParaRPr lang="ko-KR" altLang="en-US" sz="900" dirty="0"/>
          </a:p>
        </p:txBody>
      </p:sp>
      <p:sp>
        <p:nvSpPr>
          <p:cNvPr id="18" name="Google Shape;164;p6"/>
          <p:cNvSpPr txBox="1"/>
          <p:nvPr/>
        </p:nvSpPr>
        <p:spPr>
          <a:xfrm>
            <a:off x="463923" y="461045"/>
            <a:ext cx="420802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0</a:t>
            </a:r>
            <a:r>
              <a:rPr lang="en-US" altLang="ko-KR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1.</a:t>
            </a:r>
            <a:r>
              <a:rPr lang="ko-KR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altLang="en-US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카테고리별 데이터 분포 그래프 </a:t>
            </a:r>
            <a:r>
              <a:rPr lang="en-US" altLang="ko-KR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B</a:t>
            </a:r>
            <a:endParaRPr lang="en-US" sz="1800" b="1" dirty="0">
              <a:solidFill>
                <a:srgbClr val="0C5094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701040" y="952500"/>
          <a:ext cx="7772400" cy="3634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6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8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84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84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622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Category 09 ~ 14</a:t>
                      </a:r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09. News and Politics</a:t>
                      </a:r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10. People and Blogs</a:t>
                      </a:r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11. Pets and Animals</a:t>
                      </a:r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12. Science and Technology</a:t>
                      </a:r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  <a:p>
                      <a:pPr algn="ctr" latinLnBrk="1"/>
                      <a:endParaRPr lang="en-US" altLang="ko-KR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  <a:p>
                      <a:pPr algn="ctr" latinLnBrk="1"/>
                      <a:endParaRPr lang="en-US" altLang="ko-KR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  <a:p>
                      <a:pPr algn="ctr" latinLnBrk="1"/>
                      <a:endParaRPr lang="en-US" altLang="ko-KR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  <a:p>
                      <a:pPr algn="ctr" latinLnBrk="1"/>
                      <a:endParaRPr lang="en-US" altLang="ko-KR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  <a:p>
                      <a:pPr algn="ctr" latinLnBrk="1"/>
                      <a:endParaRPr lang="en-US" altLang="ko-KR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  <a:p>
                      <a:pPr algn="ctr" latinLnBrk="1"/>
                      <a:endParaRPr lang="en-US" altLang="ko-KR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  <a:p>
                      <a:pPr algn="ctr" latinLnBrk="1"/>
                      <a:endParaRPr lang="en-US" altLang="ko-KR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  <a:p>
                      <a:pPr algn="ctr" latinLnBrk="1"/>
                      <a:endParaRPr lang="en-US" altLang="ko-KR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  <a:p>
                      <a:pPr algn="ctr" latinLnBrk="1"/>
                      <a:endParaRPr lang="en-US" altLang="ko-KR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13. Sports</a:t>
                      </a:r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14. Travel and Events</a:t>
                      </a:r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  <a:p>
                      <a:pPr algn="ctr" latinLnBrk="1"/>
                      <a:endParaRPr lang="en-US" altLang="ko-KR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  <a:p>
                      <a:pPr algn="ctr" latinLnBrk="1"/>
                      <a:endParaRPr lang="en-US" altLang="ko-KR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  <a:p>
                      <a:pPr algn="ctr" latinLnBrk="1"/>
                      <a:endParaRPr lang="en-US" altLang="ko-KR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  <a:p>
                      <a:pPr algn="ctr" latinLnBrk="1"/>
                      <a:endParaRPr lang="en-US" altLang="ko-KR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  <a:p>
                      <a:pPr algn="ctr" latinLnBrk="1"/>
                      <a:endParaRPr lang="en-US" altLang="ko-KR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  <a:p>
                      <a:pPr algn="ctr" latinLnBrk="1"/>
                      <a:endParaRPr lang="en-US" altLang="ko-KR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  <a:p>
                      <a:pPr algn="ctr" latinLnBrk="1"/>
                      <a:endParaRPr lang="en-US" altLang="ko-KR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  <a:p>
                      <a:pPr algn="ctr" latinLnBrk="1"/>
                      <a:endParaRPr lang="en-US" altLang="ko-KR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  <a:p>
                      <a:pPr algn="ctr" latinLnBrk="1"/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Google Shape;195;p8"/>
          <p:cNvSpPr txBox="1"/>
          <p:nvPr/>
        </p:nvSpPr>
        <p:spPr>
          <a:xfrm>
            <a:off x="255781" y="45300"/>
            <a:ext cx="2128866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25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한양대학교 공학대학원컴퓨터공학전공</a:t>
            </a:r>
            <a:endParaRPr/>
          </a:p>
        </p:txBody>
      </p:sp>
      <p:pic>
        <p:nvPicPr>
          <p:cNvPr id="14" name="Google Shape;196;p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6238" y="37845"/>
            <a:ext cx="211779" cy="21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" name="Google Shape;197;p8"/>
          <p:cNvSpPr/>
          <p:nvPr/>
        </p:nvSpPr>
        <p:spPr>
          <a:xfrm>
            <a:off x="5785153" y="-13222"/>
            <a:ext cx="1116000" cy="308383"/>
          </a:xfrm>
          <a:prstGeom prst="rect">
            <a:avLst/>
          </a:prstGeom>
          <a:noFill/>
          <a:ln w="952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연구 내용</a:t>
            </a:r>
            <a:endParaRPr/>
          </a:p>
        </p:txBody>
      </p:sp>
      <p:sp>
        <p:nvSpPr>
          <p:cNvPr id="16" name="Google Shape;198;p8"/>
          <p:cNvSpPr/>
          <p:nvPr/>
        </p:nvSpPr>
        <p:spPr>
          <a:xfrm>
            <a:off x="6912448" y="-13222"/>
            <a:ext cx="1116000" cy="3083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연구 결과</a:t>
            </a:r>
            <a:endParaRPr/>
          </a:p>
        </p:txBody>
      </p:sp>
      <p:sp>
        <p:nvSpPr>
          <p:cNvPr id="17" name="Google Shape;199;p8"/>
          <p:cNvSpPr/>
          <p:nvPr/>
        </p:nvSpPr>
        <p:spPr>
          <a:xfrm>
            <a:off x="8027962" y="-13222"/>
            <a:ext cx="1116000" cy="308383"/>
          </a:xfrm>
          <a:prstGeom prst="rect">
            <a:avLst/>
          </a:prstGeom>
          <a:noFill/>
          <a:ln w="952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결론</a:t>
            </a:r>
            <a:endParaRPr/>
          </a:p>
        </p:txBody>
      </p:sp>
      <p:sp>
        <p:nvSpPr>
          <p:cNvPr id="19" name="Google Shape;200;p8"/>
          <p:cNvSpPr/>
          <p:nvPr/>
        </p:nvSpPr>
        <p:spPr>
          <a:xfrm>
            <a:off x="4671983" y="-13222"/>
            <a:ext cx="1116000" cy="308383"/>
          </a:xfrm>
          <a:prstGeom prst="rect">
            <a:avLst/>
          </a:prstGeom>
          <a:noFill/>
          <a:ln w="952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연구 배경 및 목적</a:t>
            </a:r>
            <a:endParaRPr/>
          </a:p>
        </p:txBody>
      </p:sp>
      <p:sp>
        <p:nvSpPr>
          <p:cNvPr id="23" name="Google Shape;164;p6"/>
          <p:cNvSpPr txBox="1"/>
          <p:nvPr/>
        </p:nvSpPr>
        <p:spPr>
          <a:xfrm>
            <a:off x="4776843" y="2968025"/>
            <a:ext cx="3620397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indent="-228600">
              <a:buFont typeface="Wingdings" pitchFamily="2" charset="2"/>
              <a:buChar char="l"/>
            </a:pPr>
            <a:r>
              <a:rPr lang="en-US" altLang="ko-KR" sz="12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14</a:t>
            </a:r>
            <a:r>
              <a:rPr lang="ko-KR" altLang="en-US" sz="12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개 카테고리 별 그래프를 통해 짐작 가능한 내용</a:t>
            </a:r>
            <a:endParaRPr lang="en-US" altLang="ko-KR" sz="1200" b="1" dirty="0">
              <a:solidFill>
                <a:srgbClr val="0C5094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228600" indent="-228600" algn="just">
              <a:lnSpc>
                <a:spcPct val="120000"/>
              </a:lnSpc>
            </a:pPr>
            <a:endParaRPr lang="en-US" altLang="ko-KR" sz="1000" dirty="0">
              <a:solidFill>
                <a:srgbClr val="4B4B4B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228600" indent="-22860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대부분의 카테고리에서 상위 소수 영상만 높은 수치를 가짐 </a:t>
            </a:r>
            <a:endParaRPr lang="en-US" altLang="ko-KR" sz="1000" dirty="0">
              <a:solidFill>
                <a:srgbClr val="4B4B4B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228600" indent="-22860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카테고리별 활동성 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or 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조회수 차이 확인 가능</a:t>
            </a:r>
            <a:endParaRPr lang="en-US" altLang="ko-KR" sz="1000" dirty="0">
              <a:solidFill>
                <a:srgbClr val="4B4B4B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228600" indent="-22860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모델 학습 시 데이터 불균형 존재 가능성 시사</a:t>
            </a:r>
            <a:endParaRPr lang="en-US" altLang="ko-KR" sz="1000" dirty="0">
              <a:solidFill>
                <a:srgbClr val="4B4B4B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228600" indent="-22860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카테고리별 콘텐츠 특성 차이 시사</a:t>
            </a:r>
            <a:endParaRPr lang="en-US" altLang="ko-KR" sz="1000" dirty="0">
              <a:solidFill>
                <a:srgbClr val="4B4B4B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228600" indent="-228600" algn="just">
              <a:lnSpc>
                <a:spcPct val="120000"/>
              </a:lnSpc>
              <a:buFont typeface="Arial" pitchFamily="34" charset="0"/>
              <a:buChar char="•"/>
            </a:pPr>
            <a:endParaRPr lang="en-US" altLang="ko-KR" sz="1000" dirty="0">
              <a:solidFill>
                <a:srgbClr val="4B4B4B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228600" indent="-228600" algn="just">
              <a:lnSpc>
                <a:spcPct val="120000"/>
              </a:lnSpc>
            </a:pP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비정상적 분포 없이 대부분의 그래프에서 유사한 패턴을 보임</a:t>
            </a:r>
            <a:endParaRPr lang="en-US" altLang="ko-KR" sz="1000" dirty="0">
              <a:solidFill>
                <a:srgbClr val="4B4B4B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5094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9"/>
          <p:cNvGrpSpPr/>
          <p:nvPr/>
        </p:nvGrpSpPr>
        <p:grpSpPr>
          <a:xfrm>
            <a:off x="37680" y="-210"/>
            <a:ext cx="9105532" cy="5143500"/>
            <a:chOff x="37680" y="-210"/>
            <a:chExt cx="9105532" cy="5143500"/>
          </a:xfrm>
        </p:grpSpPr>
        <p:pic>
          <p:nvPicPr>
            <p:cNvPr id="210" name="Google Shape;210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81353" y="-210"/>
              <a:ext cx="8761857" cy="5143500"/>
            </a:xfrm>
            <a:prstGeom prst="rect">
              <a:avLst/>
            </a:prstGeom>
            <a:noFill/>
            <a:ln>
              <a:noFill/>
            </a:ln>
            <a:effectLst>
              <a:outerShdw blurRad="381000" dist="50800" sx="101000" sy="101000" algn="ctr" rotWithShape="0">
                <a:srgbClr val="000000">
                  <a:alpha val="29803"/>
                </a:srgbClr>
              </a:outerShdw>
            </a:effectLst>
          </p:spPr>
        </p:pic>
        <p:pic>
          <p:nvPicPr>
            <p:cNvPr id="211" name="Google Shape;211;p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7479" y="65920"/>
              <a:ext cx="242809" cy="247649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212" name="Google Shape;212;p9"/>
            <p:cNvSpPr txBox="1"/>
            <p:nvPr/>
          </p:nvSpPr>
          <p:spPr>
            <a:xfrm rot="-5400000">
              <a:off x="-726216" y="886421"/>
              <a:ext cx="1839415" cy="31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25">
                  <a:solidFill>
                    <a:schemeClr val="lt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한양대학교 공학대학원 컴퓨터공학전공</a:t>
              </a:r>
              <a:endParaRPr/>
            </a:p>
          </p:txBody>
        </p:sp>
        <p:pic>
          <p:nvPicPr>
            <p:cNvPr id="213" name="Google Shape;213;p9"/>
            <p:cNvPicPr preferRelativeResize="0"/>
            <p:nvPr/>
          </p:nvPicPr>
          <p:blipFill rotWithShape="1">
            <a:blip r:embed="rId5">
              <a:alphaModFix amt="20000"/>
            </a:blip>
            <a:srcRect/>
            <a:stretch/>
          </p:blipFill>
          <p:spPr>
            <a:xfrm>
              <a:off x="7728811" y="3665085"/>
              <a:ext cx="1414401" cy="14637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4" name="Google Shape;214;p9"/>
          <p:cNvSpPr txBox="1"/>
          <p:nvPr/>
        </p:nvSpPr>
        <p:spPr>
          <a:xfrm>
            <a:off x="1148080" y="1205230"/>
            <a:ext cx="334607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결론</a:t>
            </a:r>
            <a:r>
              <a:rPr lang="ko-KR" sz="4000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3200" dirty="0">
                <a:solidFill>
                  <a:srgbClr val="537BB8"/>
                </a:solidFill>
                <a:latin typeface="Noto Sans KR"/>
                <a:ea typeface="Noto Sans KR"/>
                <a:cs typeface="Noto Sans KR"/>
                <a:sym typeface="Noto Sans KR"/>
              </a:rPr>
              <a:t>CONCLUSIONS</a:t>
            </a:r>
            <a:endParaRPr sz="32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5" name="Google Shape;215;p9"/>
          <p:cNvSpPr txBox="1">
            <a:spLocks noGrp="1"/>
          </p:cNvSpPr>
          <p:nvPr>
            <p:ph type="sldNum" idx="4294967295"/>
          </p:nvPr>
        </p:nvSpPr>
        <p:spPr>
          <a:xfrm>
            <a:off x="7924800" y="4781550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5094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/>
          <p:nvPr/>
        </p:nvSpPr>
        <p:spPr>
          <a:xfrm>
            <a:off x="4671945" y="-13738"/>
            <a:ext cx="1116000" cy="308383"/>
          </a:xfrm>
          <a:prstGeom prst="rect">
            <a:avLst/>
          </a:prstGeom>
          <a:noFill/>
          <a:ln w="952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연구 배경 및 목적</a:t>
            </a:r>
            <a:endParaRPr/>
          </a:p>
        </p:txBody>
      </p:sp>
      <p:sp>
        <p:nvSpPr>
          <p:cNvPr id="102" name="Google Shape;102;p2"/>
          <p:cNvSpPr/>
          <p:nvPr/>
        </p:nvSpPr>
        <p:spPr>
          <a:xfrm>
            <a:off x="0" y="293607"/>
            <a:ext cx="9144000" cy="484989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463924" y="765810"/>
            <a:ext cx="205067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Contents</a:t>
            </a:r>
            <a:endParaRPr sz="32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2057400" y="1898624"/>
            <a:ext cx="318135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01    </a:t>
            </a:r>
            <a:r>
              <a:rPr lang="ko-KR" sz="15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연구 배경 및 목적 </a:t>
            </a:r>
            <a:r>
              <a:rPr lang="ko-KR" sz="1200" dirty="0">
                <a:solidFill>
                  <a:srgbClr val="537BB8"/>
                </a:solidFill>
                <a:latin typeface="Noto Sans KR"/>
                <a:ea typeface="Noto Sans KR"/>
                <a:cs typeface="Noto Sans KR"/>
                <a:sym typeface="Noto Sans KR"/>
              </a:rPr>
              <a:t>INTRODUCTION</a:t>
            </a:r>
            <a:endParaRPr/>
          </a:p>
        </p:txBody>
      </p:sp>
      <p:sp>
        <p:nvSpPr>
          <p:cNvPr id="105" name="Google Shape;105;p2"/>
          <p:cNvSpPr txBox="1"/>
          <p:nvPr/>
        </p:nvSpPr>
        <p:spPr>
          <a:xfrm>
            <a:off x="2057400" y="2494489"/>
            <a:ext cx="32004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02    </a:t>
            </a:r>
            <a:r>
              <a:rPr lang="ko-KR" sz="15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연구 내용 </a:t>
            </a:r>
            <a:r>
              <a:rPr lang="ko-KR" sz="1200" dirty="0">
                <a:solidFill>
                  <a:srgbClr val="537BB8"/>
                </a:solidFill>
                <a:latin typeface="Noto Sans KR"/>
                <a:ea typeface="Noto Sans KR"/>
                <a:cs typeface="Noto Sans KR"/>
                <a:sym typeface="Noto Sans KR"/>
              </a:rPr>
              <a:t>METHODS</a:t>
            </a:r>
            <a:endParaRPr sz="1200">
              <a:solidFill>
                <a:srgbClr val="537BB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2057400" y="3090354"/>
            <a:ext cx="321945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03    </a:t>
            </a:r>
            <a:r>
              <a:rPr lang="ko-KR" sz="15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연구 결과 </a:t>
            </a:r>
            <a:r>
              <a:rPr lang="ko-KR" sz="1200" dirty="0">
                <a:solidFill>
                  <a:srgbClr val="537BB8"/>
                </a:solidFill>
                <a:latin typeface="Noto Sans KR"/>
                <a:ea typeface="Noto Sans KR"/>
                <a:cs typeface="Noto Sans KR"/>
                <a:sym typeface="Noto Sans KR"/>
              </a:rPr>
              <a:t>RESULTS</a:t>
            </a:r>
            <a:endParaRPr sz="1200">
              <a:solidFill>
                <a:srgbClr val="537BB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2057400" y="3686220"/>
            <a:ext cx="32004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04    </a:t>
            </a:r>
            <a:r>
              <a:rPr lang="ko-KR" sz="15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결론</a:t>
            </a:r>
            <a:r>
              <a:rPr lang="ko-KR" sz="1500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1200" dirty="0">
                <a:solidFill>
                  <a:srgbClr val="537BB8"/>
                </a:solidFill>
                <a:latin typeface="Noto Sans KR"/>
                <a:ea typeface="Noto Sans KR"/>
                <a:cs typeface="Noto Sans KR"/>
                <a:sym typeface="Noto Sans KR"/>
              </a:rPr>
              <a:t>CONCLUSIONS</a:t>
            </a:r>
            <a:endParaRPr sz="1200">
              <a:solidFill>
                <a:srgbClr val="537BB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5264524" y="1924050"/>
            <a:ext cx="335279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1200" dirty="0">
                <a:solidFill>
                  <a:srgbClr val="537BB8"/>
                </a:solidFill>
                <a:latin typeface="Noto Sans KR"/>
                <a:ea typeface="Noto Sans KR"/>
                <a:cs typeface="Noto Sans KR"/>
                <a:sym typeface="Noto Sans KR"/>
              </a:rPr>
              <a:t>page 03 ~ page 06</a:t>
            </a:r>
            <a:endParaRPr lang="ko-KR" sz="1200" dirty="0">
              <a:solidFill>
                <a:srgbClr val="537BB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9" name="Google Shape;109;p2"/>
          <p:cNvSpPr txBox="1">
            <a:spLocks noGrp="1"/>
          </p:cNvSpPr>
          <p:nvPr>
            <p:ph type="sldNum" idx="12"/>
          </p:nvPr>
        </p:nvSpPr>
        <p:spPr>
          <a:xfrm>
            <a:off x="8001000" y="4868398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  <p:sp>
        <p:nvSpPr>
          <p:cNvPr id="110" name="Google Shape;110;p2"/>
          <p:cNvSpPr txBox="1"/>
          <p:nvPr/>
        </p:nvSpPr>
        <p:spPr>
          <a:xfrm>
            <a:off x="255743" y="46689"/>
            <a:ext cx="2128866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25" dirty="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한양대학교 </a:t>
            </a:r>
            <a:r>
              <a:rPr lang="ko-KR" sz="825" dirty="0" err="1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공학대학원컴퓨터공학전공</a:t>
            </a:r>
            <a:endParaRPr dirty="0"/>
          </a:p>
        </p:txBody>
      </p:sp>
      <p:pic>
        <p:nvPicPr>
          <p:cNvPr id="111" name="Google Shape;11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39234"/>
            <a:ext cx="211779" cy="21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2" name="Google Shape;112;p2"/>
          <p:cNvSpPr/>
          <p:nvPr/>
        </p:nvSpPr>
        <p:spPr>
          <a:xfrm>
            <a:off x="5792735" y="-13738"/>
            <a:ext cx="1116000" cy="308383"/>
          </a:xfrm>
          <a:prstGeom prst="rect">
            <a:avLst/>
          </a:prstGeom>
          <a:noFill/>
          <a:ln w="952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연구 내용</a:t>
            </a:r>
            <a:endParaRPr/>
          </a:p>
        </p:txBody>
      </p:sp>
      <p:sp>
        <p:nvSpPr>
          <p:cNvPr id="113" name="Google Shape;113;p2"/>
          <p:cNvSpPr/>
          <p:nvPr/>
        </p:nvSpPr>
        <p:spPr>
          <a:xfrm>
            <a:off x="6912410" y="-13738"/>
            <a:ext cx="1116000" cy="308383"/>
          </a:xfrm>
          <a:prstGeom prst="rect">
            <a:avLst/>
          </a:prstGeom>
          <a:noFill/>
          <a:ln w="952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연구 결과</a:t>
            </a:r>
            <a:endParaRPr/>
          </a:p>
        </p:txBody>
      </p:sp>
      <p:sp>
        <p:nvSpPr>
          <p:cNvPr id="114" name="Google Shape;114;p2"/>
          <p:cNvSpPr/>
          <p:nvPr/>
        </p:nvSpPr>
        <p:spPr>
          <a:xfrm>
            <a:off x="8027924" y="-13738"/>
            <a:ext cx="1116000" cy="308383"/>
          </a:xfrm>
          <a:prstGeom prst="rect">
            <a:avLst/>
          </a:prstGeom>
          <a:noFill/>
          <a:ln w="952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dirty="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결론</a:t>
            </a:r>
            <a:endParaRPr dirty="0"/>
          </a:p>
        </p:txBody>
      </p:sp>
      <p:sp>
        <p:nvSpPr>
          <p:cNvPr id="115" name="Google Shape;115;p2"/>
          <p:cNvSpPr txBox="1"/>
          <p:nvPr/>
        </p:nvSpPr>
        <p:spPr>
          <a:xfrm>
            <a:off x="5264524" y="2505881"/>
            <a:ext cx="335279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1200" dirty="0">
                <a:solidFill>
                  <a:srgbClr val="537BB8"/>
                </a:solidFill>
                <a:latin typeface="Noto Sans KR"/>
                <a:ea typeface="Noto Sans KR"/>
                <a:cs typeface="Noto Sans KR"/>
                <a:sym typeface="Noto Sans KR"/>
              </a:rPr>
              <a:t>page 7 ~ page 15</a:t>
            </a:r>
            <a:endParaRPr lang="ko-KR" altLang="en-US" sz="1200" dirty="0">
              <a:solidFill>
                <a:srgbClr val="537BB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5264524" y="3102952"/>
            <a:ext cx="335279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1200" dirty="0">
                <a:solidFill>
                  <a:srgbClr val="537BB8"/>
                </a:solidFill>
                <a:latin typeface="Noto Sans KR"/>
                <a:ea typeface="Noto Sans KR"/>
                <a:cs typeface="Noto Sans KR"/>
                <a:sym typeface="Noto Sans KR"/>
              </a:rPr>
              <a:t>page 16 ~ page 18</a:t>
            </a:r>
            <a:endParaRPr lang="ko-KR" altLang="en-US" sz="1200" dirty="0">
              <a:solidFill>
                <a:srgbClr val="537BB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5264524" y="3700023"/>
            <a:ext cx="335279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1200" dirty="0">
                <a:solidFill>
                  <a:srgbClr val="537BB8"/>
                </a:solidFill>
                <a:latin typeface="Noto Sans KR"/>
                <a:ea typeface="Noto Sans KR"/>
                <a:cs typeface="Noto Sans KR"/>
                <a:sym typeface="Noto Sans KR"/>
              </a:rPr>
              <a:t>page 19 ~ page 20</a:t>
            </a:r>
            <a:endParaRPr lang="ko-KR" altLang="en-US" sz="1200" dirty="0">
              <a:solidFill>
                <a:srgbClr val="537BB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5094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0"/>
          <p:cNvSpPr/>
          <p:nvPr/>
        </p:nvSpPr>
        <p:spPr>
          <a:xfrm>
            <a:off x="0" y="293607"/>
            <a:ext cx="9144000" cy="484989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4" name="Google Shape;224;p10"/>
          <p:cNvSpPr txBox="1"/>
          <p:nvPr/>
        </p:nvSpPr>
        <p:spPr>
          <a:xfrm>
            <a:off x="255743" y="46689"/>
            <a:ext cx="2128866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25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한양대학교 공학대학원컴퓨터공학전공</a:t>
            </a:r>
            <a:endParaRPr sz="825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25" name="Google Shape;22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39234"/>
            <a:ext cx="211779" cy="21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6" name="Google Shape;226;p10"/>
          <p:cNvSpPr/>
          <p:nvPr/>
        </p:nvSpPr>
        <p:spPr>
          <a:xfrm>
            <a:off x="5785115" y="-11833"/>
            <a:ext cx="1116000" cy="308383"/>
          </a:xfrm>
          <a:prstGeom prst="rect">
            <a:avLst/>
          </a:prstGeom>
          <a:noFill/>
          <a:ln w="952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연구 내용</a:t>
            </a:r>
            <a:endParaRPr/>
          </a:p>
        </p:txBody>
      </p:sp>
      <p:sp>
        <p:nvSpPr>
          <p:cNvPr id="227" name="Google Shape;227;p10"/>
          <p:cNvSpPr/>
          <p:nvPr/>
        </p:nvSpPr>
        <p:spPr>
          <a:xfrm>
            <a:off x="6904790" y="-11833"/>
            <a:ext cx="1116000" cy="308383"/>
          </a:xfrm>
          <a:prstGeom prst="rect">
            <a:avLst/>
          </a:prstGeom>
          <a:noFill/>
          <a:ln w="952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연구 결과</a:t>
            </a:r>
            <a:endParaRPr/>
          </a:p>
        </p:txBody>
      </p:sp>
      <p:sp>
        <p:nvSpPr>
          <p:cNvPr id="228" name="Google Shape;228;p10"/>
          <p:cNvSpPr/>
          <p:nvPr/>
        </p:nvSpPr>
        <p:spPr>
          <a:xfrm>
            <a:off x="8027924" y="-11833"/>
            <a:ext cx="1116000" cy="3083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결론</a:t>
            </a:r>
            <a:endParaRPr/>
          </a:p>
        </p:txBody>
      </p:sp>
      <p:sp>
        <p:nvSpPr>
          <p:cNvPr id="229" name="Google Shape;229;p10"/>
          <p:cNvSpPr/>
          <p:nvPr/>
        </p:nvSpPr>
        <p:spPr>
          <a:xfrm>
            <a:off x="4671945" y="-11833"/>
            <a:ext cx="1116000" cy="308383"/>
          </a:xfrm>
          <a:prstGeom prst="rect">
            <a:avLst/>
          </a:prstGeom>
          <a:noFill/>
          <a:ln w="952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연구 배경 및 목적</a:t>
            </a:r>
            <a:endParaRPr/>
          </a:p>
        </p:txBody>
      </p:sp>
      <p:sp>
        <p:nvSpPr>
          <p:cNvPr id="13" name="Google Shape;194;p8"/>
          <p:cNvSpPr txBox="1">
            <a:spLocks noGrp="1"/>
          </p:cNvSpPr>
          <p:nvPr>
            <p:ph type="sldNum" idx="12"/>
          </p:nvPr>
        </p:nvSpPr>
        <p:spPr>
          <a:xfrm>
            <a:off x="8001000" y="4868398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/>
          </a:p>
        </p:txBody>
      </p:sp>
      <p:sp>
        <p:nvSpPr>
          <p:cNvPr id="14" name="Google Shape;203;p8"/>
          <p:cNvSpPr txBox="1"/>
          <p:nvPr/>
        </p:nvSpPr>
        <p:spPr>
          <a:xfrm>
            <a:off x="4572001" y="4846910"/>
            <a:ext cx="4244340" cy="21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/>
            <a:r>
              <a:rPr lang="ko-KR" altLang="en-US" sz="825" dirty="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결론  </a:t>
            </a:r>
            <a:r>
              <a:rPr lang="en-US" altLang="ko-KR" sz="825" dirty="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&gt; 01.  </a:t>
            </a:r>
            <a:r>
              <a:rPr lang="ko-KR" altLang="en-US" sz="825" dirty="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성능 평가 비교</a:t>
            </a:r>
            <a:endParaRPr lang="ko-KR" altLang="en-US" sz="900" dirty="0"/>
          </a:p>
        </p:txBody>
      </p:sp>
      <p:sp>
        <p:nvSpPr>
          <p:cNvPr id="15" name="Google Shape;164;p6"/>
          <p:cNvSpPr txBox="1"/>
          <p:nvPr/>
        </p:nvSpPr>
        <p:spPr>
          <a:xfrm>
            <a:off x="463923" y="461045"/>
            <a:ext cx="640931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0</a:t>
            </a:r>
            <a:r>
              <a:rPr lang="en-US" altLang="ko-KR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1.</a:t>
            </a:r>
            <a:r>
              <a:rPr lang="ko-KR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altLang="en-US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성능 평가 시각화 비교</a:t>
            </a:r>
            <a:endParaRPr lang="en-US" sz="1800" b="1" dirty="0">
              <a:solidFill>
                <a:srgbClr val="0C5094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" name="Google Shape;164;p6"/>
          <p:cNvSpPr txBox="1"/>
          <p:nvPr/>
        </p:nvSpPr>
        <p:spPr>
          <a:xfrm>
            <a:off x="555363" y="887765"/>
            <a:ext cx="792569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indent="-228600">
              <a:buFont typeface="Wingdings" pitchFamily="2" charset="2"/>
              <a:buChar char="l"/>
            </a:pPr>
            <a:r>
              <a:rPr lang="ko-KR" altLang="en-US" sz="12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경량 데이터 셋과 풀 데이터 셋 </a:t>
            </a:r>
            <a:r>
              <a:rPr lang="en-US" altLang="ko-KR" sz="12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: </a:t>
            </a:r>
            <a:r>
              <a:rPr lang="ko-KR" altLang="en-US" sz="12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 시각화 및 성능 평가 비교</a:t>
            </a:r>
            <a:endParaRPr lang="en-US" altLang="ko-KR" sz="1200" b="1" dirty="0">
              <a:solidFill>
                <a:srgbClr val="0C5094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228600" indent="-228600" algn="just">
              <a:lnSpc>
                <a:spcPct val="120000"/>
              </a:lnSpc>
            </a:pPr>
            <a:endParaRPr lang="en-US" altLang="ko-KR" sz="1000" dirty="0">
              <a:solidFill>
                <a:srgbClr val="4B4B4B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228600" indent="-22860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모델의 </a:t>
            </a:r>
            <a:r>
              <a:rPr lang="ko-KR" altLang="en-US" sz="1000" dirty="0" err="1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과적합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(</a:t>
            </a:r>
            <a:r>
              <a:rPr lang="en-US" altLang="ko-KR" sz="1000" dirty="0" err="1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overfitting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) 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징후 관찰되지 않음 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: 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경량 데이터 셋을 사용하여 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4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가지 방법으로 성능을 개량하고 이후에 데이터 셋을 약 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28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만개로 확장하여 훈련 데이터와 검증 데이터 모두 정확도가 일정하게 상승하는 결과를 산출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</a:p>
        </p:txBody>
      </p:sp>
      <p:pic>
        <p:nvPicPr>
          <p:cNvPr id="17" name="그림 16" descr="lesson00_0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" y="1736690"/>
            <a:ext cx="4466667" cy="3153333"/>
          </a:xfrm>
          <a:prstGeom prst="rect">
            <a:avLst/>
          </a:prstGeom>
        </p:spPr>
      </p:pic>
      <p:pic>
        <p:nvPicPr>
          <p:cNvPr id="18" name="그림 17" descr="lesson00_0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2546" y="1739406"/>
            <a:ext cx="4433334" cy="312980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5094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0"/>
          <p:cNvSpPr/>
          <p:nvPr/>
        </p:nvSpPr>
        <p:spPr>
          <a:xfrm>
            <a:off x="0" y="293607"/>
            <a:ext cx="9144000" cy="484989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4" name="Google Shape;224;p10"/>
          <p:cNvSpPr txBox="1"/>
          <p:nvPr/>
        </p:nvSpPr>
        <p:spPr>
          <a:xfrm>
            <a:off x="255743" y="46689"/>
            <a:ext cx="2128866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25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한양대학교 공학대학원컴퓨터공학전공</a:t>
            </a:r>
            <a:endParaRPr sz="825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25" name="Google Shape;22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39234"/>
            <a:ext cx="211779" cy="21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6" name="Google Shape;226;p10"/>
          <p:cNvSpPr/>
          <p:nvPr/>
        </p:nvSpPr>
        <p:spPr>
          <a:xfrm>
            <a:off x="5785115" y="-11833"/>
            <a:ext cx="1116000" cy="308383"/>
          </a:xfrm>
          <a:prstGeom prst="rect">
            <a:avLst/>
          </a:prstGeom>
          <a:noFill/>
          <a:ln w="952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연구 내용</a:t>
            </a:r>
            <a:endParaRPr/>
          </a:p>
        </p:txBody>
      </p:sp>
      <p:sp>
        <p:nvSpPr>
          <p:cNvPr id="227" name="Google Shape;227;p10"/>
          <p:cNvSpPr/>
          <p:nvPr/>
        </p:nvSpPr>
        <p:spPr>
          <a:xfrm>
            <a:off x="6904790" y="-11833"/>
            <a:ext cx="1116000" cy="308383"/>
          </a:xfrm>
          <a:prstGeom prst="rect">
            <a:avLst/>
          </a:prstGeom>
          <a:noFill/>
          <a:ln w="952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연구 결과</a:t>
            </a:r>
            <a:endParaRPr/>
          </a:p>
        </p:txBody>
      </p:sp>
      <p:sp>
        <p:nvSpPr>
          <p:cNvPr id="228" name="Google Shape;228;p10"/>
          <p:cNvSpPr/>
          <p:nvPr/>
        </p:nvSpPr>
        <p:spPr>
          <a:xfrm>
            <a:off x="8027924" y="-11833"/>
            <a:ext cx="1116000" cy="3083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결론</a:t>
            </a:r>
            <a:endParaRPr/>
          </a:p>
        </p:txBody>
      </p:sp>
      <p:sp>
        <p:nvSpPr>
          <p:cNvPr id="229" name="Google Shape;229;p10"/>
          <p:cNvSpPr/>
          <p:nvPr/>
        </p:nvSpPr>
        <p:spPr>
          <a:xfrm>
            <a:off x="4671945" y="-11833"/>
            <a:ext cx="1116000" cy="308383"/>
          </a:xfrm>
          <a:prstGeom prst="rect">
            <a:avLst/>
          </a:prstGeom>
          <a:noFill/>
          <a:ln w="952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연구 배경 및 목적</a:t>
            </a:r>
            <a:endParaRPr/>
          </a:p>
        </p:txBody>
      </p:sp>
      <p:sp>
        <p:nvSpPr>
          <p:cNvPr id="19" name="Google Shape;165;p6"/>
          <p:cNvSpPr txBox="1">
            <a:spLocks/>
          </p:cNvSpPr>
          <p:nvPr/>
        </p:nvSpPr>
        <p:spPr>
          <a:xfrm>
            <a:off x="8001000" y="4868398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6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  <a:sym typeface="Noto Sans K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21</a:t>
            </a:fld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" name="Google Shape;173;p6"/>
          <p:cNvSpPr txBox="1"/>
          <p:nvPr/>
        </p:nvSpPr>
        <p:spPr>
          <a:xfrm>
            <a:off x="4572001" y="4846910"/>
            <a:ext cx="4244340" cy="21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/>
            <a:r>
              <a:rPr lang="ko-KR" altLang="en-US" sz="825" dirty="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연구결과  </a:t>
            </a:r>
            <a:r>
              <a:rPr lang="en-US" altLang="ko-KR" sz="825" dirty="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&gt; 02.  </a:t>
            </a:r>
            <a:r>
              <a:rPr lang="ko-KR" altLang="en-US" sz="825" dirty="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 셋 확장 후의 </a:t>
            </a:r>
            <a:r>
              <a:rPr lang="ko-KR" altLang="en-US" sz="825" dirty="0" err="1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모델별</a:t>
            </a:r>
            <a:r>
              <a:rPr lang="ko-KR" altLang="en-US" sz="825" dirty="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 성능 분석</a:t>
            </a:r>
            <a:endParaRPr lang="ko-KR" altLang="en-US" sz="900" dirty="0"/>
          </a:p>
        </p:txBody>
      </p:sp>
      <p:sp>
        <p:nvSpPr>
          <p:cNvPr id="21" name="Google Shape;164;p6"/>
          <p:cNvSpPr txBox="1"/>
          <p:nvPr/>
        </p:nvSpPr>
        <p:spPr>
          <a:xfrm>
            <a:off x="463923" y="461045"/>
            <a:ext cx="640931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0</a:t>
            </a:r>
            <a:r>
              <a:rPr lang="en-US" altLang="ko-KR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2.</a:t>
            </a:r>
            <a:r>
              <a:rPr lang="ko-KR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altLang="en-US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성능 개량과 데이터 셋 확장 후 </a:t>
            </a:r>
            <a:r>
              <a:rPr lang="en-US" altLang="ko-KR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4</a:t>
            </a:r>
            <a:r>
              <a:rPr lang="ko-KR" altLang="en-US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가지 </a:t>
            </a:r>
            <a:r>
              <a:rPr lang="ko-KR" altLang="en-US" sz="1800" b="1" dirty="0" err="1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모델별</a:t>
            </a:r>
            <a:r>
              <a:rPr lang="ko-KR" altLang="en-US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 실행 결과</a:t>
            </a:r>
            <a:endParaRPr lang="en-US" sz="1800" b="1" dirty="0">
              <a:solidFill>
                <a:srgbClr val="0C5094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4" name="그림 13" descr="실행결과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267" y="1242060"/>
            <a:ext cx="5213985" cy="3493770"/>
          </a:xfrm>
          <a:prstGeom prst="rect">
            <a:avLst/>
          </a:prstGeom>
        </p:spPr>
      </p:pic>
      <p:pic>
        <p:nvPicPr>
          <p:cNvPr id="15" name="그림 14" descr="실행결과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1381" y="1150620"/>
            <a:ext cx="5213985" cy="3493770"/>
          </a:xfrm>
          <a:prstGeom prst="rect">
            <a:avLst/>
          </a:prstGeom>
        </p:spPr>
      </p:pic>
      <p:pic>
        <p:nvPicPr>
          <p:cNvPr id="16" name="그림 15" descr="실행결과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821" y="1059180"/>
            <a:ext cx="5213985" cy="3493770"/>
          </a:xfrm>
          <a:prstGeom prst="rect">
            <a:avLst/>
          </a:prstGeom>
        </p:spPr>
      </p:pic>
      <p:pic>
        <p:nvPicPr>
          <p:cNvPr id="17" name="그림 16" descr="실행결과4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783" y="933450"/>
            <a:ext cx="5213985" cy="349377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5094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0"/>
            <a:ext cx="8761857" cy="5143500"/>
          </a:xfrm>
          <a:prstGeom prst="rect">
            <a:avLst/>
          </a:prstGeom>
          <a:noFill/>
          <a:ln>
            <a:noFill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</p:pic>
      <p:pic>
        <p:nvPicPr>
          <p:cNvPr id="238" name="Google Shape;238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126" y="66130"/>
            <a:ext cx="242809" cy="247649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9" name="Google Shape;239;p11"/>
          <p:cNvSpPr txBox="1"/>
          <p:nvPr/>
        </p:nvSpPr>
        <p:spPr>
          <a:xfrm>
            <a:off x="4616339" y="3808452"/>
            <a:ext cx="452766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감사합니다.</a:t>
            </a:r>
            <a:endParaRPr sz="3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0" name="Google Shape;240;p11"/>
          <p:cNvSpPr txBox="1"/>
          <p:nvPr/>
        </p:nvSpPr>
        <p:spPr>
          <a:xfrm rot="-5400000">
            <a:off x="-726569" y="886631"/>
            <a:ext cx="1839415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25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한양대학교 공학대학원 컴퓨터공학전공</a:t>
            </a:r>
            <a:endParaRPr/>
          </a:p>
        </p:txBody>
      </p:sp>
      <p:sp>
        <p:nvSpPr>
          <p:cNvPr id="241" name="Google Shape;241;p11"/>
          <p:cNvSpPr txBox="1">
            <a:spLocks noGrp="1"/>
          </p:cNvSpPr>
          <p:nvPr>
            <p:ph type="sldNum" idx="12"/>
          </p:nvPr>
        </p:nvSpPr>
        <p:spPr>
          <a:xfrm>
            <a:off x="7924800" y="4781550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/>
          </a:p>
        </p:txBody>
      </p:sp>
      <p:pic>
        <p:nvPicPr>
          <p:cNvPr id="7" name="그림 6" descr="스크린샷 2025-08-30 12.01.19-lef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441" y="0"/>
            <a:ext cx="608906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5094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143" y="0"/>
            <a:ext cx="8761857" cy="5143500"/>
          </a:xfrm>
          <a:prstGeom prst="rect">
            <a:avLst/>
          </a:prstGeom>
          <a:noFill/>
          <a:ln>
            <a:noFill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</p:pic>
      <p:pic>
        <p:nvPicPr>
          <p:cNvPr id="124" name="Google Shape;12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269" y="66130"/>
            <a:ext cx="242809" cy="247649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 rot="-5400000">
            <a:off x="-725426" y="886631"/>
            <a:ext cx="1839415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25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한양대학교 공학대학원 컴퓨터공학전공</a:t>
            </a:r>
            <a:endParaRPr/>
          </a:p>
        </p:txBody>
      </p:sp>
      <p:pic>
        <p:nvPicPr>
          <p:cNvPr id="126" name="Google Shape;126;p3"/>
          <p:cNvPicPr preferRelativeResize="0"/>
          <p:nvPr/>
        </p:nvPicPr>
        <p:blipFill rotWithShape="1">
          <a:blip r:embed="rId5">
            <a:alphaModFix amt="20000"/>
          </a:blip>
          <a:srcRect/>
          <a:stretch/>
        </p:blipFill>
        <p:spPr>
          <a:xfrm>
            <a:off x="7729601" y="3665295"/>
            <a:ext cx="1414401" cy="146375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"/>
          <p:cNvSpPr txBox="1"/>
          <p:nvPr/>
        </p:nvSpPr>
        <p:spPr>
          <a:xfrm>
            <a:off x="1148080" y="1205230"/>
            <a:ext cx="3346076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>
                <a:solidFill>
                  <a:schemeClr val="dk1"/>
                </a:solidFill>
                <a:latin typeface="Noto Sans KR" pitchFamily="50" charset="-127"/>
                <a:ea typeface="Noto Sans KR" pitchFamily="50" charset="-127"/>
                <a:cs typeface="Noto Sans KR"/>
                <a:sym typeface="Noto Sans KR"/>
              </a:rPr>
              <a:t>연구 배경 및 목적</a:t>
            </a:r>
            <a:endParaRPr sz="3200">
              <a:solidFill>
                <a:schemeClr val="dk1"/>
              </a:solidFill>
              <a:latin typeface="Noto Sans KR" pitchFamily="50" charset="-127"/>
              <a:ea typeface="Noto Sans KR" pitchFamily="50" charset="-127"/>
              <a:cs typeface="Noto Sans KR"/>
              <a:sym typeface="Noto Sans K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>
                <a:solidFill>
                  <a:srgbClr val="537BB8"/>
                </a:solidFill>
                <a:latin typeface="Noto Sans KR" pitchFamily="50" charset="-127"/>
                <a:ea typeface="Noto Sans KR" pitchFamily="50" charset="-127"/>
                <a:cs typeface="Noto Sans KR"/>
                <a:sym typeface="Noto Sans KR"/>
              </a:rPr>
              <a:t>INTRODUCTION</a:t>
            </a:r>
            <a:endParaRPr sz="3200">
              <a:solidFill>
                <a:schemeClr val="dk1"/>
              </a:solidFill>
              <a:latin typeface="Noto Sans KR" pitchFamily="50" charset="-127"/>
              <a:ea typeface="Noto Sans KR" pitchFamily="50" charset="-127"/>
              <a:cs typeface="Noto Sans KR"/>
              <a:sym typeface="Noto Sans KR"/>
            </a:endParaRPr>
          </a:p>
        </p:txBody>
      </p:sp>
      <p:sp>
        <p:nvSpPr>
          <p:cNvPr id="128" name="Google Shape;128;p3"/>
          <p:cNvSpPr txBox="1">
            <a:spLocks noGrp="1"/>
          </p:cNvSpPr>
          <p:nvPr>
            <p:ph type="sldNum" idx="4294967295"/>
          </p:nvPr>
        </p:nvSpPr>
        <p:spPr>
          <a:xfrm>
            <a:off x="7924800" y="4781550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5094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"/>
          <p:cNvSpPr/>
          <p:nvPr/>
        </p:nvSpPr>
        <p:spPr>
          <a:xfrm>
            <a:off x="-76" y="293607"/>
            <a:ext cx="9144000" cy="484989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5" name="Google Shape;135;p4"/>
          <p:cNvSpPr txBox="1"/>
          <p:nvPr/>
        </p:nvSpPr>
        <p:spPr>
          <a:xfrm>
            <a:off x="471544" y="593551"/>
            <a:ext cx="420802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01</a:t>
            </a:r>
            <a:r>
              <a:rPr lang="en-US" altLang="ko-KR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lang="ko-KR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 연구 배경 및 목적</a:t>
            </a:r>
          </a:p>
        </p:txBody>
      </p:sp>
      <p:sp>
        <p:nvSpPr>
          <p:cNvPr id="136" name="Google Shape;136;p4"/>
          <p:cNvSpPr txBox="1">
            <a:spLocks noGrp="1"/>
          </p:cNvSpPr>
          <p:nvPr>
            <p:ph type="sldNum" idx="12"/>
          </p:nvPr>
        </p:nvSpPr>
        <p:spPr>
          <a:xfrm>
            <a:off x="8001000" y="4868398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  <p:sp>
        <p:nvSpPr>
          <p:cNvPr id="137" name="Google Shape;137;p4"/>
          <p:cNvSpPr txBox="1"/>
          <p:nvPr/>
        </p:nvSpPr>
        <p:spPr>
          <a:xfrm>
            <a:off x="255743" y="46689"/>
            <a:ext cx="2128866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25" dirty="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한양대학교 </a:t>
            </a:r>
            <a:r>
              <a:rPr lang="ko-KR" sz="825" dirty="0" err="1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공학대학원컴퓨터공학전공</a:t>
            </a:r>
            <a:endParaRPr dirty="0"/>
          </a:p>
        </p:txBody>
      </p:sp>
      <p:pic>
        <p:nvPicPr>
          <p:cNvPr id="138" name="Google Shape;13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39234"/>
            <a:ext cx="211779" cy="21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9" name="Google Shape;139;p4"/>
          <p:cNvSpPr/>
          <p:nvPr/>
        </p:nvSpPr>
        <p:spPr>
          <a:xfrm>
            <a:off x="5792735" y="-13738"/>
            <a:ext cx="1116000" cy="308383"/>
          </a:xfrm>
          <a:prstGeom prst="rect">
            <a:avLst/>
          </a:prstGeom>
          <a:noFill/>
          <a:ln w="952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dirty="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연구 내용</a:t>
            </a:r>
            <a:endParaRPr dirty="0"/>
          </a:p>
        </p:txBody>
      </p:sp>
      <p:sp>
        <p:nvSpPr>
          <p:cNvPr id="140" name="Google Shape;140;p4"/>
          <p:cNvSpPr/>
          <p:nvPr/>
        </p:nvSpPr>
        <p:spPr>
          <a:xfrm>
            <a:off x="6912410" y="-13738"/>
            <a:ext cx="1116000" cy="308383"/>
          </a:xfrm>
          <a:prstGeom prst="rect">
            <a:avLst/>
          </a:prstGeom>
          <a:noFill/>
          <a:ln w="952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연구 결과</a:t>
            </a:r>
            <a:endParaRPr/>
          </a:p>
        </p:txBody>
      </p:sp>
      <p:sp>
        <p:nvSpPr>
          <p:cNvPr id="141" name="Google Shape;141;p4"/>
          <p:cNvSpPr/>
          <p:nvPr/>
        </p:nvSpPr>
        <p:spPr>
          <a:xfrm>
            <a:off x="8027924" y="-13738"/>
            <a:ext cx="1116000" cy="308383"/>
          </a:xfrm>
          <a:prstGeom prst="rect">
            <a:avLst/>
          </a:prstGeom>
          <a:noFill/>
          <a:ln w="952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결론</a:t>
            </a:r>
            <a:endParaRPr/>
          </a:p>
        </p:txBody>
      </p:sp>
      <p:sp>
        <p:nvSpPr>
          <p:cNvPr id="142" name="Google Shape;142;p4"/>
          <p:cNvSpPr/>
          <p:nvPr/>
        </p:nvSpPr>
        <p:spPr>
          <a:xfrm>
            <a:off x="4679565" y="-13738"/>
            <a:ext cx="1116000" cy="3083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연구 배경 및 목적</a:t>
            </a:r>
            <a:endParaRPr/>
          </a:p>
        </p:txBody>
      </p:sp>
      <p:sp>
        <p:nvSpPr>
          <p:cNvPr id="17" name="Google Shape;173;p6"/>
          <p:cNvSpPr txBox="1"/>
          <p:nvPr/>
        </p:nvSpPr>
        <p:spPr>
          <a:xfrm>
            <a:off x="4572001" y="4846910"/>
            <a:ext cx="4244340" cy="21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ko-KR" altLang="en-US" sz="825" dirty="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연구배경 및 목적  </a:t>
            </a:r>
            <a:r>
              <a:rPr lang="en-US" altLang="ko-KR" sz="825" dirty="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&gt;  01 </a:t>
            </a:r>
            <a:r>
              <a:rPr lang="ko-KR" altLang="en-US" sz="825" dirty="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연구 배경 및 목적</a:t>
            </a:r>
          </a:p>
        </p:txBody>
      </p: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D7D00995-F144-0851-8FE6-2033562560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1304486"/>
              </p:ext>
            </p:extLst>
          </p:nvPr>
        </p:nvGraphicFramePr>
        <p:xfrm>
          <a:off x="140524" y="1431518"/>
          <a:ext cx="3906280" cy="2874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2F5B321-267C-A87C-44F1-56C20DB3FA9A}"/>
              </a:ext>
            </a:extLst>
          </p:cNvPr>
          <p:cNvSpPr txBox="1"/>
          <p:nvPr/>
        </p:nvSpPr>
        <p:spPr>
          <a:xfrm>
            <a:off x="710703" y="4305533"/>
            <a:ext cx="276592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/>
              <a:t>(</a:t>
            </a:r>
            <a:r>
              <a:rPr lang="ko-KR" altLang="en-US" sz="800" dirty="0"/>
              <a:t>교육부)2022개정 초등학교 교육과정 편성 운영 </a:t>
            </a:r>
            <a:r>
              <a:rPr lang="ko-KR" altLang="en-US" sz="800" dirty="0" err="1"/>
              <a:t>톺아보기</a:t>
            </a:r>
            <a:endParaRPr lang="ko-KR" altLang="en-US" sz="800" dirty="0"/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3BB18E2D-0321-94F7-63A0-A5ED1E7022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2249195"/>
              </p:ext>
            </p:extLst>
          </p:nvPr>
        </p:nvGraphicFramePr>
        <p:xfrm>
          <a:off x="4088368" y="1431518"/>
          <a:ext cx="4979430" cy="2874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EC92448-F70C-2A39-1A88-3CFD80C8C134}"/>
              </a:ext>
            </a:extLst>
          </p:cNvPr>
          <p:cNvSpPr txBox="1"/>
          <p:nvPr/>
        </p:nvSpPr>
        <p:spPr>
          <a:xfrm>
            <a:off x="4963677" y="4305533"/>
            <a:ext cx="32288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/>
              <a:t>(KERIS)</a:t>
            </a:r>
            <a:r>
              <a:rPr lang="ko-KR" altLang="en-US" sz="800" dirty="0"/>
              <a:t>2018년 소프트웨어(SW)교육 연구학교 현황 및 효과성 분석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5094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"/>
          <p:cNvSpPr/>
          <p:nvPr/>
        </p:nvSpPr>
        <p:spPr>
          <a:xfrm>
            <a:off x="0" y="293607"/>
            <a:ext cx="9144000" cy="484989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6" name="Google Shape;136;p4"/>
          <p:cNvSpPr txBox="1">
            <a:spLocks noGrp="1"/>
          </p:cNvSpPr>
          <p:nvPr>
            <p:ph type="sldNum" idx="12"/>
          </p:nvPr>
        </p:nvSpPr>
        <p:spPr>
          <a:xfrm>
            <a:off x="8001000" y="4868398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  <p:sp>
        <p:nvSpPr>
          <p:cNvPr id="137" name="Google Shape;137;p4"/>
          <p:cNvSpPr txBox="1"/>
          <p:nvPr/>
        </p:nvSpPr>
        <p:spPr>
          <a:xfrm>
            <a:off x="255743" y="46689"/>
            <a:ext cx="2128866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25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한양대학교 공학대학원컴퓨터공학전공</a:t>
            </a:r>
            <a:endParaRPr/>
          </a:p>
        </p:txBody>
      </p:sp>
      <p:pic>
        <p:nvPicPr>
          <p:cNvPr id="138" name="Google Shape;13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39234"/>
            <a:ext cx="211779" cy="21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9" name="Google Shape;139;p4"/>
          <p:cNvSpPr/>
          <p:nvPr/>
        </p:nvSpPr>
        <p:spPr>
          <a:xfrm>
            <a:off x="5792735" y="-13738"/>
            <a:ext cx="1116000" cy="308383"/>
          </a:xfrm>
          <a:prstGeom prst="rect">
            <a:avLst/>
          </a:prstGeom>
          <a:noFill/>
          <a:ln w="952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연구 내용</a:t>
            </a:r>
            <a:endParaRPr/>
          </a:p>
        </p:txBody>
      </p:sp>
      <p:sp>
        <p:nvSpPr>
          <p:cNvPr id="140" name="Google Shape;140;p4"/>
          <p:cNvSpPr/>
          <p:nvPr/>
        </p:nvSpPr>
        <p:spPr>
          <a:xfrm>
            <a:off x="6912410" y="-13738"/>
            <a:ext cx="1116000" cy="308383"/>
          </a:xfrm>
          <a:prstGeom prst="rect">
            <a:avLst/>
          </a:prstGeom>
          <a:noFill/>
          <a:ln w="952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연구 결과</a:t>
            </a:r>
            <a:endParaRPr/>
          </a:p>
        </p:txBody>
      </p:sp>
      <p:sp>
        <p:nvSpPr>
          <p:cNvPr id="141" name="Google Shape;141;p4"/>
          <p:cNvSpPr/>
          <p:nvPr/>
        </p:nvSpPr>
        <p:spPr>
          <a:xfrm>
            <a:off x="8027924" y="-13738"/>
            <a:ext cx="1116000" cy="308383"/>
          </a:xfrm>
          <a:prstGeom prst="rect">
            <a:avLst/>
          </a:prstGeom>
          <a:noFill/>
          <a:ln w="952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결론</a:t>
            </a:r>
            <a:endParaRPr/>
          </a:p>
        </p:txBody>
      </p:sp>
      <p:sp>
        <p:nvSpPr>
          <p:cNvPr id="142" name="Google Shape;142;p4"/>
          <p:cNvSpPr/>
          <p:nvPr/>
        </p:nvSpPr>
        <p:spPr>
          <a:xfrm>
            <a:off x="4679565" y="-13738"/>
            <a:ext cx="1116000" cy="3083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연구 배경 및 목적</a:t>
            </a:r>
            <a:endParaRPr/>
          </a:p>
        </p:txBody>
      </p:sp>
      <p:sp>
        <p:nvSpPr>
          <p:cNvPr id="15" name="Google Shape;135;p4"/>
          <p:cNvSpPr txBox="1"/>
          <p:nvPr/>
        </p:nvSpPr>
        <p:spPr>
          <a:xfrm>
            <a:off x="463923" y="613445"/>
            <a:ext cx="420802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0</a:t>
            </a:r>
            <a:r>
              <a:rPr lang="en-US" altLang="ko-KR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2. </a:t>
            </a:r>
            <a:r>
              <a:rPr lang="ko-KR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altLang="en-US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진행 순서</a:t>
            </a:r>
            <a:endParaRPr lang="ko-KR" sz="1800" b="1" dirty="0">
              <a:solidFill>
                <a:srgbClr val="0C5094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" name="Google Shape;173;p6"/>
          <p:cNvSpPr txBox="1"/>
          <p:nvPr/>
        </p:nvSpPr>
        <p:spPr>
          <a:xfrm>
            <a:off x="4572001" y="4846910"/>
            <a:ext cx="4244340" cy="21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25" dirty="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연구배경 및 목적  </a:t>
            </a:r>
            <a:r>
              <a:rPr lang="en-US" altLang="ko-KR" sz="825" dirty="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&gt;  02.  </a:t>
            </a:r>
            <a:r>
              <a:rPr lang="ko-KR" altLang="en-US" sz="825" dirty="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진행 순서</a:t>
            </a:r>
            <a:endParaRPr/>
          </a:p>
        </p:txBody>
      </p:sp>
      <p:sp>
        <p:nvSpPr>
          <p:cNvPr id="18" name="AutoShape 31">
            <a:extLst>
              <a:ext uri="{FF2B5EF4-FFF2-40B4-BE49-F238E27FC236}">
                <a16:creationId xmlns:a16="http://schemas.microsoft.com/office/drawing/2014/main" id="{7711AB4D-DEF2-4616-9326-ACC7D3DAD6B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65149" y="1748473"/>
            <a:ext cx="1607021" cy="2890837"/>
          </a:xfrm>
          <a:prstGeom prst="rect">
            <a:avLst/>
          </a:prstGeom>
          <a:solidFill>
            <a:srgbClr val="EE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defPPr>
              <a:defRPr lang="ko-KR"/>
            </a:defPPr>
            <a:lvl1pPr marL="0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09595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19190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28785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38380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47976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057571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567166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076761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" marR="0" lvl="0" indent="-85725" algn="l" defTabSz="583296" rtl="0" eaLnBrk="1" fontAlgn="base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90000"/>
              <a:buFontTx/>
              <a:buChar char="•"/>
              <a:tabLst>
                <a:tab pos="266678" algn="l"/>
              </a:tabLst>
              <a:defRPr/>
            </a:pPr>
            <a:endParaRPr kumimoji="1" lang="ko-KR" altLang="en-US" sz="1100" b="0" i="0" u="none" strike="noStrike" kern="100" cap="none" spc="-8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6505A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19" name="AutoShape 31">
            <a:extLst>
              <a:ext uri="{FF2B5EF4-FFF2-40B4-BE49-F238E27FC236}">
                <a16:creationId xmlns:a16="http://schemas.microsoft.com/office/drawing/2014/main" id="{543BA993-0A2B-4C02-9794-1B43A5F66FD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904596" y="1742123"/>
            <a:ext cx="1594504" cy="2890837"/>
          </a:xfrm>
          <a:prstGeom prst="rect">
            <a:avLst/>
          </a:prstGeom>
          <a:solidFill>
            <a:srgbClr val="EE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defPPr>
              <a:defRPr lang="ko-KR"/>
            </a:defPPr>
            <a:lvl1pPr marL="0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09595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19190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28785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38380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47976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057571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567166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076761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" marR="0" lvl="0" indent="-85725" algn="l" defTabSz="583296" rtl="0" eaLnBrk="1" fontAlgn="base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90000"/>
              <a:buFontTx/>
              <a:buChar char="•"/>
              <a:tabLst>
                <a:tab pos="266678" algn="l"/>
              </a:tabLst>
              <a:defRPr/>
            </a:pPr>
            <a:endParaRPr kumimoji="1" lang="ko-KR" altLang="en-US" sz="1100" b="0" i="0" u="none" strike="noStrike" kern="100" cap="none" spc="-8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6505A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20" name="AutoShape 31">
            <a:extLst>
              <a:ext uri="{FF2B5EF4-FFF2-40B4-BE49-F238E27FC236}">
                <a16:creationId xmlns:a16="http://schemas.microsoft.com/office/drawing/2014/main" id="{5FFCE9BC-1025-44F0-8DD9-33230A127CC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221932" y="1729423"/>
            <a:ext cx="1687117" cy="2890837"/>
          </a:xfrm>
          <a:prstGeom prst="rect">
            <a:avLst/>
          </a:prstGeom>
          <a:solidFill>
            <a:srgbClr val="EE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defPPr>
              <a:defRPr lang="ko-KR"/>
            </a:defPPr>
            <a:lvl1pPr marL="0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09595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19190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28785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38380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47976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057571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567166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076761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" marR="0" lvl="0" indent="-85725" algn="l" defTabSz="583296" rtl="0" eaLnBrk="1" fontAlgn="base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90000"/>
              <a:buFontTx/>
              <a:buChar char="•"/>
              <a:tabLst>
                <a:tab pos="266678" algn="l"/>
              </a:tabLst>
              <a:defRPr/>
            </a:pPr>
            <a:endParaRPr kumimoji="1" lang="ko-KR" altLang="en-US" sz="1100" b="0" i="0" u="none" strike="noStrike" kern="100" cap="none" spc="-8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6505A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BA8E4E-A665-4B76-9888-9300576AC71C}"/>
              </a:ext>
            </a:extLst>
          </p:cNvPr>
          <p:cNvSpPr/>
          <p:nvPr/>
        </p:nvSpPr>
        <p:spPr bwMode="auto">
          <a:xfrm>
            <a:off x="660259" y="4379413"/>
            <a:ext cx="1438545" cy="244580"/>
          </a:xfrm>
          <a:prstGeom prst="roundRect">
            <a:avLst>
              <a:gd name="adj" fmla="val 6843"/>
            </a:avLst>
          </a:prstGeom>
          <a:solidFill>
            <a:srgbClr val="3B475B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09595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19190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28785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38380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47976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057571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567166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076761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914400" latinLnBrk="0">
              <a:buClrTx/>
              <a:defRPr/>
            </a:pPr>
            <a:r>
              <a:rPr lang="ko-KR" altLang="en-US" sz="1000" kern="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</a:t>
            </a:r>
            <a:r>
              <a:rPr lang="ko-KR" altLang="en-US" sz="1000" kern="0" spc="-6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스크랩핑</a:t>
            </a:r>
            <a:endParaRPr kumimoji="0" lang="en-US" altLang="ko-KR" sz="1000" b="0" i="0" u="none" strike="noStrike" kern="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2AFC501C-CF40-43AA-8792-3083B2D7882D}"/>
              </a:ext>
            </a:extLst>
          </p:cNvPr>
          <p:cNvSpPr/>
          <p:nvPr/>
        </p:nvSpPr>
        <p:spPr bwMode="auto">
          <a:xfrm>
            <a:off x="2332547" y="4379413"/>
            <a:ext cx="1438545" cy="244580"/>
          </a:xfrm>
          <a:prstGeom prst="roundRect">
            <a:avLst>
              <a:gd name="adj" fmla="val 6843"/>
            </a:avLst>
          </a:prstGeom>
          <a:solidFill>
            <a:srgbClr val="3B475B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09595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19190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28785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38380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47976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057571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567166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076761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914400" latinLnBrk="0">
              <a:buClrTx/>
              <a:defRPr/>
            </a:pPr>
            <a:r>
              <a:rPr lang="ko-KR" altLang="en-US" sz="1000" kern="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로컬 서버 구축</a:t>
            </a:r>
            <a:endParaRPr kumimoji="0" lang="en-US" altLang="ko-KR" sz="1000" b="0" i="0" u="none" strike="noStrike" kern="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4EDBE3-8643-4226-802B-B382A62245BC}"/>
              </a:ext>
            </a:extLst>
          </p:cNvPr>
          <p:cNvSpPr/>
          <p:nvPr/>
        </p:nvSpPr>
        <p:spPr bwMode="auto">
          <a:xfrm>
            <a:off x="4004835" y="4379413"/>
            <a:ext cx="1438545" cy="244580"/>
          </a:xfrm>
          <a:prstGeom prst="roundRect">
            <a:avLst>
              <a:gd name="adj" fmla="val 6843"/>
            </a:avLst>
          </a:prstGeom>
          <a:solidFill>
            <a:srgbClr val="3B475B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09595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19190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28785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38380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47976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057571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567166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076761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914400" latinLnBrk="0">
              <a:buClrTx/>
              <a:defRPr/>
            </a:pPr>
            <a:r>
              <a:rPr lang="ko-KR" altLang="en-US" sz="1000" kern="0" spc="-6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클라우드</a:t>
            </a:r>
            <a:r>
              <a:rPr lang="ko-KR" altLang="en-US" sz="1000" kern="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환경 구축</a:t>
            </a:r>
            <a:endParaRPr kumimoji="0" lang="en-US" altLang="ko-KR" sz="1000" b="0" i="0" u="none" strike="noStrike" kern="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A1CB003-389C-4DE9-A89F-4A38CC022ECA}"/>
              </a:ext>
            </a:extLst>
          </p:cNvPr>
          <p:cNvSpPr/>
          <p:nvPr/>
        </p:nvSpPr>
        <p:spPr bwMode="auto">
          <a:xfrm>
            <a:off x="5677123" y="4379413"/>
            <a:ext cx="1438545" cy="244580"/>
          </a:xfrm>
          <a:prstGeom prst="roundRect">
            <a:avLst>
              <a:gd name="adj" fmla="val 6843"/>
            </a:avLst>
          </a:prstGeom>
          <a:solidFill>
            <a:srgbClr val="3B475B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09595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19190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28785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38380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47976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057571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567166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076761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914400" latinLnBrk="0">
              <a:buClrTx/>
              <a:defRPr/>
            </a:pPr>
            <a:r>
              <a:rPr lang="en-US" altLang="ko-KR" sz="1000" kern="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API </a:t>
            </a:r>
            <a:r>
              <a:rPr lang="ko-KR" altLang="en-US" sz="1000" kern="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서비스 구축</a:t>
            </a:r>
            <a:endParaRPr kumimoji="0" lang="en-US" altLang="ko-KR" sz="1000" b="0" i="0" u="none" strike="noStrike" kern="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9714ACEC-D607-47E4-BAB5-6916EC2E3712}"/>
              </a:ext>
            </a:extLst>
          </p:cNvPr>
          <p:cNvSpPr/>
          <p:nvPr/>
        </p:nvSpPr>
        <p:spPr bwMode="auto">
          <a:xfrm>
            <a:off x="7349412" y="4379413"/>
            <a:ext cx="1438545" cy="244580"/>
          </a:xfrm>
          <a:prstGeom prst="roundRect">
            <a:avLst>
              <a:gd name="adj" fmla="val 6843"/>
            </a:avLst>
          </a:prstGeom>
          <a:solidFill>
            <a:srgbClr val="3B475B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09595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19190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28785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38380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47976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057571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567166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076761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914400" latinLnBrk="0">
              <a:buClrTx/>
              <a:defRPr/>
            </a:pPr>
            <a:r>
              <a:rPr lang="ko-KR" altLang="en-US" sz="1000" kern="0" spc="-6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프론트</a:t>
            </a:r>
            <a:r>
              <a:rPr lang="ko-KR" altLang="en-US" sz="1000" kern="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000" kern="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REST API</a:t>
            </a:r>
            <a:endParaRPr kumimoji="0" lang="en-US" altLang="ko-KR" sz="1000" b="0" i="0" u="none" strike="noStrike" kern="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cxnSp>
        <p:nvCxnSpPr>
          <p:cNvPr id="26" name="AutoShape 187">
            <a:extLst>
              <a:ext uri="{FF2B5EF4-FFF2-40B4-BE49-F238E27FC236}">
                <a16:creationId xmlns:a16="http://schemas.microsoft.com/office/drawing/2014/main" id="{7088843C-CCB8-4226-A602-C973A5F5C662}"/>
              </a:ext>
            </a:extLst>
          </p:cNvPr>
          <p:cNvCxnSpPr>
            <a:cxnSpLocks noChangeShapeType="1"/>
          </p:cNvCxnSpPr>
          <p:nvPr/>
        </p:nvCxnSpPr>
        <p:spPr bwMode="gray">
          <a:xfrm rot="5400000">
            <a:off x="1314364" y="2467025"/>
            <a:ext cx="122450" cy="1588"/>
          </a:xfrm>
          <a:prstGeom prst="straightConnector1">
            <a:avLst/>
          </a:prstGeom>
          <a:noFill/>
          <a:ln w="6350" cap="rnd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</p:spPr>
      </p:cxnSp>
      <p:grpSp>
        <p:nvGrpSpPr>
          <p:cNvPr id="34" name="그룹 54">
            <a:extLst>
              <a:ext uri="{FF2B5EF4-FFF2-40B4-BE49-F238E27FC236}">
                <a16:creationId xmlns:a16="http://schemas.microsoft.com/office/drawing/2014/main" id="{9C5F23E9-EA06-4961-A979-BAFFE664AEAF}"/>
              </a:ext>
            </a:extLst>
          </p:cNvPr>
          <p:cNvGrpSpPr/>
          <p:nvPr/>
        </p:nvGrpSpPr>
        <p:grpSpPr>
          <a:xfrm>
            <a:off x="562165" y="1136042"/>
            <a:ext cx="3144698" cy="184666"/>
            <a:chOff x="1051644" y="2360841"/>
            <a:chExt cx="3450952" cy="202650"/>
          </a:xfrm>
        </p:grpSpPr>
        <p:sp>
          <p:nvSpPr>
            <p:cNvPr id="35" name="TextBox 170">
              <a:extLst>
                <a:ext uri="{FF2B5EF4-FFF2-40B4-BE49-F238E27FC236}">
                  <a16:creationId xmlns:a16="http://schemas.microsoft.com/office/drawing/2014/main" id="{90D2620E-4C8B-44DB-94AD-65F5A465A342}"/>
                </a:ext>
              </a:extLst>
            </p:cNvPr>
            <p:cNvSpPr txBox="1"/>
            <p:nvPr/>
          </p:nvSpPr>
          <p:spPr>
            <a:xfrm>
              <a:off x="1328518" y="2360841"/>
              <a:ext cx="3174078" cy="2026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 marL="0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595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9190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785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8380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976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7571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7166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6761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spc="-99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B416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STEP 01 ~ STEP 05 </a:t>
              </a:r>
              <a:r>
                <a:rPr lang="ko-KR" altLang="en-US" sz="1200" spc="-99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B416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까지 사용되는 </a:t>
              </a:r>
              <a:r>
                <a:rPr lang="en-US" altLang="ko-KR" sz="1200" spc="-99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B416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SW </a:t>
              </a:r>
              <a:r>
                <a:rPr lang="en-US" altLang="ko-KR" sz="1200" spc="-99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B416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Wingdings"/>
                </a:rPr>
                <a:t> HW </a:t>
              </a:r>
              <a:r>
                <a:rPr lang="en-US" altLang="ko-KR" sz="1200" spc="-99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B416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en-US" altLang="ko-KR" sz="1200" spc="-99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B416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Wingdings"/>
                </a:rPr>
                <a:t>  OS</a:t>
              </a:r>
              <a:endParaRPr lang="ko-KR" altLang="en-US" sz="1200" spc="-99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416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grpSp>
          <p:nvGrpSpPr>
            <p:cNvPr id="36" name="그룹 56">
              <a:extLst>
                <a:ext uri="{FF2B5EF4-FFF2-40B4-BE49-F238E27FC236}">
                  <a16:creationId xmlns:a16="http://schemas.microsoft.com/office/drawing/2014/main" id="{38865273-CF66-4289-8FB0-F8B30A357672}"/>
                </a:ext>
              </a:extLst>
            </p:cNvPr>
            <p:cNvGrpSpPr/>
            <p:nvPr/>
          </p:nvGrpSpPr>
          <p:grpSpPr>
            <a:xfrm>
              <a:off x="1051644" y="2388135"/>
              <a:ext cx="154931" cy="113043"/>
              <a:chOff x="976830" y="2397944"/>
              <a:chExt cx="128038" cy="93424"/>
            </a:xfrm>
          </p:grpSpPr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5418BD0-93B1-4326-8C3E-F73BFBA6E700}"/>
                  </a:ext>
                </a:extLst>
              </p:cNvPr>
              <p:cNvSpPr/>
              <p:nvPr/>
            </p:nvSpPr>
            <p:spPr>
              <a:xfrm>
                <a:off x="976830" y="2397944"/>
                <a:ext cx="93420" cy="93424"/>
              </a:xfrm>
              <a:prstGeom prst="ellipse">
                <a:avLst/>
              </a:prstGeom>
              <a:solidFill>
                <a:srgbClr val="1B41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09595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19190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528785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038380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47976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057571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567166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076761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209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F7726D6C-E2C9-4901-B587-90411B04503B}"/>
                  </a:ext>
                </a:extLst>
              </p:cNvPr>
              <p:cNvSpPr/>
              <p:nvPr/>
            </p:nvSpPr>
            <p:spPr>
              <a:xfrm>
                <a:off x="1011448" y="2397944"/>
                <a:ext cx="93420" cy="93424"/>
              </a:xfrm>
              <a:prstGeom prst="ellipse">
                <a:avLst/>
              </a:prstGeom>
              <a:solidFill>
                <a:srgbClr val="4184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09595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19190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528785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038380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47976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057571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567166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076761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209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sp>
        <p:nvSpPr>
          <p:cNvPr id="39" name="직사각형 38"/>
          <p:cNvSpPr/>
          <p:nvPr/>
        </p:nvSpPr>
        <p:spPr>
          <a:xfrm>
            <a:off x="961437" y="2227362"/>
            <a:ext cx="828304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buClrTx/>
              <a:defRPr/>
            </a:pPr>
            <a:r>
              <a:rPr kumimoji="1" lang="en-US" altLang="ko-KR" sz="7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YouTube Data API v3</a:t>
            </a:r>
          </a:p>
        </p:txBody>
      </p:sp>
      <p:pic>
        <p:nvPicPr>
          <p:cNvPr id="40" name="그림 39" descr="17HTML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399" y="1932071"/>
            <a:ext cx="952381" cy="317460"/>
          </a:xfrm>
          <a:prstGeom prst="rect">
            <a:avLst/>
          </a:prstGeom>
        </p:spPr>
      </p:pic>
      <p:cxnSp>
        <p:nvCxnSpPr>
          <p:cNvPr id="41" name="AutoShape 187">
            <a:extLst>
              <a:ext uri="{FF2B5EF4-FFF2-40B4-BE49-F238E27FC236}">
                <a16:creationId xmlns:a16="http://schemas.microsoft.com/office/drawing/2014/main" id="{7088843C-CCB8-4226-A602-C973A5F5C662}"/>
              </a:ext>
            </a:extLst>
          </p:cNvPr>
          <p:cNvCxnSpPr>
            <a:cxnSpLocks noChangeShapeType="1"/>
          </p:cNvCxnSpPr>
          <p:nvPr/>
        </p:nvCxnSpPr>
        <p:spPr bwMode="gray">
          <a:xfrm rot="5400000">
            <a:off x="1314364" y="3040598"/>
            <a:ext cx="122450" cy="1588"/>
          </a:xfrm>
          <a:prstGeom prst="straightConnector1">
            <a:avLst/>
          </a:prstGeom>
          <a:noFill/>
          <a:ln w="6350" cap="rnd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</p:spPr>
      </p:cxnSp>
      <p:sp>
        <p:nvSpPr>
          <p:cNvPr id="42" name="직사각형 41"/>
          <p:cNvSpPr/>
          <p:nvPr/>
        </p:nvSpPr>
        <p:spPr>
          <a:xfrm>
            <a:off x="977852" y="2778075"/>
            <a:ext cx="795474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buClrTx/>
              <a:defRPr/>
            </a:pPr>
            <a:r>
              <a:rPr kumimoji="1" lang="en-US" altLang="ko-KR" sz="7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Google Apps Script</a:t>
            </a:r>
          </a:p>
        </p:txBody>
      </p:sp>
      <p:pic>
        <p:nvPicPr>
          <p:cNvPr id="43" name="그림 42" descr="17HTML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399" y="2523741"/>
            <a:ext cx="952380" cy="317460"/>
          </a:xfrm>
          <a:prstGeom prst="rect">
            <a:avLst/>
          </a:prstGeom>
        </p:spPr>
      </p:pic>
      <p:pic>
        <p:nvPicPr>
          <p:cNvPr id="44" name="그림 43" descr="19Reac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399" y="3064589"/>
            <a:ext cx="952380" cy="317460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1056912" y="3280995"/>
            <a:ext cx="637354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buClrTx/>
              <a:defRPr/>
            </a:pPr>
            <a:r>
              <a:rPr kumimoji="1" lang="en-US" altLang="ko-KR" sz="7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Google Sheets</a:t>
            </a:r>
          </a:p>
        </p:txBody>
      </p:sp>
      <p:cxnSp>
        <p:nvCxnSpPr>
          <p:cNvPr id="46" name="AutoShape 187">
            <a:extLst>
              <a:ext uri="{FF2B5EF4-FFF2-40B4-BE49-F238E27FC236}">
                <a16:creationId xmlns:a16="http://schemas.microsoft.com/office/drawing/2014/main" id="{7088843C-CCB8-4226-A602-C973A5F5C662}"/>
              </a:ext>
            </a:extLst>
          </p:cNvPr>
          <p:cNvCxnSpPr>
            <a:cxnSpLocks noChangeShapeType="1"/>
          </p:cNvCxnSpPr>
          <p:nvPr/>
        </p:nvCxnSpPr>
        <p:spPr bwMode="gray">
          <a:xfrm rot="5400000">
            <a:off x="1314364" y="3528278"/>
            <a:ext cx="122450" cy="1588"/>
          </a:xfrm>
          <a:prstGeom prst="straightConnector1">
            <a:avLst/>
          </a:prstGeom>
          <a:noFill/>
          <a:ln w="6350" cap="rnd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</p:spPr>
      </p:cxnSp>
      <p:pic>
        <p:nvPicPr>
          <p:cNvPr id="47" name="그림 46" descr="19Reac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399" y="3597989"/>
            <a:ext cx="952380" cy="317460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941913" y="3905835"/>
            <a:ext cx="867353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buClrTx/>
              <a:defRPr/>
            </a:pPr>
            <a:r>
              <a:rPr kumimoji="1" lang="en-US" altLang="ko-KR" sz="7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CSV :CSV </a:t>
            </a:r>
            <a:r>
              <a:rPr kumimoji="1" lang="ko-KR" altLang="en-US" sz="7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형태로 저장</a:t>
            </a:r>
            <a:endParaRPr kumimoji="1" lang="en-US" altLang="ko-KR" sz="700" kern="100" spc="-8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650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49" name="AutoShape 187">
            <a:extLst>
              <a:ext uri="{FF2B5EF4-FFF2-40B4-BE49-F238E27FC236}">
                <a16:creationId xmlns:a16="http://schemas.microsoft.com/office/drawing/2014/main" id="{7088843C-CCB8-4226-A602-C973A5F5C662}"/>
              </a:ext>
            </a:extLst>
          </p:cNvPr>
          <p:cNvCxnSpPr>
            <a:cxnSpLocks noChangeShapeType="1"/>
          </p:cNvCxnSpPr>
          <p:nvPr/>
        </p:nvCxnSpPr>
        <p:spPr bwMode="gray">
          <a:xfrm rot="5400000">
            <a:off x="8014615" y="2371775"/>
            <a:ext cx="122450" cy="1588"/>
          </a:xfrm>
          <a:prstGeom prst="straightConnector1">
            <a:avLst/>
          </a:prstGeom>
          <a:noFill/>
          <a:ln w="6350" cap="rnd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</p:spPr>
      </p:cxnSp>
      <p:sp>
        <p:nvSpPr>
          <p:cNvPr id="50" name="직사각형 49"/>
          <p:cNvSpPr/>
          <p:nvPr/>
        </p:nvSpPr>
        <p:spPr>
          <a:xfrm>
            <a:off x="7588271" y="2132112"/>
            <a:ext cx="975139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buClrTx/>
              <a:defRPr/>
            </a:pPr>
            <a:r>
              <a:rPr kumimoji="1" lang="en-US" altLang="ko-KR" sz="7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HTML5, CSS3, JavaScript</a:t>
            </a:r>
          </a:p>
        </p:txBody>
      </p:sp>
      <p:pic>
        <p:nvPicPr>
          <p:cNvPr id="51" name="그림 50" descr="17HTML5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9650" y="1822535"/>
            <a:ext cx="952381" cy="346032"/>
          </a:xfrm>
          <a:prstGeom prst="rect">
            <a:avLst/>
          </a:prstGeom>
        </p:spPr>
      </p:pic>
      <p:cxnSp>
        <p:nvCxnSpPr>
          <p:cNvPr id="52" name="AutoShape 187">
            <a:extLst>
              <a:ext uri="{FF2B5EF4-FFF2-40B4-BE49-F238E27FC236}">
                <a16:creationId xmlns:a16="http://schemas.microsoft.com/office/drawing/2014/main" id="{7088843C-CCB8-4226-A602-C973A5F5C662}"/>
              </a:ext>
            </a:extLst>
          </p:cNvPr>
          <p:cNvCxnSpPr>
            <a:cxnSpLocks noChangeShapeType="1"/>
          </p:cNvCxnSpPr>
          <p:nvPr/>
        </p:nvCxnSpPr>
        <p:spPr bwMode="gray">
          <a:xfrm rot="5400000">
            <a:off x="8014615" y="2945348"/>
            <a:ext cx="122450" cy="1588"/>
          </a:xfrm>
          <a:prstGeom prst="straightConnector1">
            <a:avLst/>
          </a:prstGeom>
          <a:noFill/>
          <a:ln w="6350" cap="rnd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</p:spPr>
      </p:cxnSp>
      <p:sp>
        <p:nvSpPr>
          <p:cNvPr id="53" name="직사각형 52"/>
          <p:cNvSpPr/>
          <p:nvPr/>
        </p:nvSpPr>
        <p:spPr>
          <a:xfrm>
            <a:off x="7678103" y="2675205"/>
            <a:ext cx="795474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buClrTx/>
              <a:defRPr/>
            </a:pPr>
            <a:r>
              <a:rPr kumimoji="1" lang="en-US" altLang="ko-KR" sz="7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JavaScript </a:t>
            </a:r>
            <a:r>
              <a:rPr kumimoji="1" lang="ko-KR" altLang="en-US" sz="7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 구축</a:t>
            </a:r>
            <a:endParaRPr kumimoji="1" lang="en-US" altLang="ko-KR" sz="700" kern="100" spc="-8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650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54" name="그림 53" descr="17HTML5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99650" y="2420871"/>
            <a:ext cx="952381" cy="317460"/>
          </a:xfrm>
          <a:prstGeom prst="rect">
            <a:avLst/>
          </a:prstGeom>
        </p:spPr>
      </p:pic>
      <p:pic>
        <p:nvPicPr>
          <p:cNvPr id="55" name="그림 54" descr="19React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99650" y="3007439"/>
            <a:ext cx="952381" cy="317460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>
            <a:off x="7819456" y="3223845"/>
            <a:ext cx="512768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buClrTx/>
              <a:defRPr/>
            </a:pPr>
            <a:r>
              <a:rPr kumimoji="1" lang="en-US" altLang="ko-KR" sz="7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React </a:t>
            </a:r>
            <a:r>
              <a:rPr kumimoji="1" lang="ko-KR" altLang="en-US" sz="7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코드</a:t>
            </a:r>
            <a:endParaRPr kumimoji="1" lang="en-US" altLang="ko-KR" sz="700" kern="100" spc="-8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650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57" name="AutoShape 187">
            <a:extLst>
              <a:ext uri="{FF2B5EF4-FFF2-40B4-BE49-F238E27FC236}">
                <a16:creationId xmlns:a16="http://schemas.microsoft.com/office/drawing/2014/main" id="{7088843C-CCB8-4226-A602-C973A5F5C662}"/>
              </a:ext>
            </a:extLst>
          </p:cNvPr>
          <p:cNvCxnSpPr>
            <a:cxnSpLocks noChangeShapeType="1"/>
          </p:cNvCxnSpPr>
          <p:nvPr/>
        </p:nvCxnSpPr>
        <p:spPr bwMode="gray">
          <a:xfrm rot="5400000">
            <a:off x="8014615" y="3471128"/>
            <a:ext cx="122450" cy="1588"/>
          </a:xfrm>
          <a:prstGeom prst="straightConnector1">
            <a:avLst/>
          </a:prstGeom>
          <a:noFill/>
          <a:ln w="6350" cap="rnd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</p:spPr>
      </p:cxnSp>
      <p:pic>
        <p:nvPicPr>
          <p:cNvPr id="58" name="그림 57" descr="19React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99650" y="3533219"/>
            <a:ext cx="952380" cy="317460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7757900" y="3719145"/>
            <a:ext cx="63588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buClrTx/>
              <a:defRPr/>
            </a:pPr>
            <a:r>
              <a:rPr kumimoji="1" lang="en-US" altLang="ko-KR" sz="7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REST API </a:t>
            </a:r>
            <a:r>
              <a:rPr kumimoji="1" lang="ko-KR" altLang="en-US" sz="7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작성</a:t>
            </a:r>
            <a:endParaRPr kumimoji="1" lang="en-US" altLang="ko-KR" sz="700" kern="100" spc="-8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650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60" name="AutoShape 187">
            <a:extLst>
              <a:ext uri="{FF2B5EF4-FFF2-40B4-BE49-F238E27FC236}">
                <a16:creationId xmlns:a16="http://schemas.microsoft.com/office/drawing/2014/main" id="{7088843C-CCB8-4226-A602-C973A5F5C662}"/>
              </a:ext>
            </a:extLst>
          </p:cNvPr>
          <p:cNvCxnSpPr>
            <a:cxnSpLocks noChangeShapeType="1"/>
          </p:cNvCxnSpPr>
          <p:nvPr/>
        </p:nvCxnSpPr>
        <p:spPr bwMode="gray">
          <a:xfrm rot="5400000">
            <a:off x="3018230" y="2299385"/>
            <a:ext cx="122450" cy="1588"/>
          </a:xfrm>
          <a:prstGeom prst="straightConnector1">
            <a:avLst/>
          </a:prstGeom>
          <a:noFill/>
          <a:ln w="6350" cap="rnd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</p:spPr>
      </p:cxnSp>
      <p:sp>
        <p:nvSpPr>
          <p:cNvPr id="61" name="직사각형 60"/>
          <p:cNvSpPr/>
          <p:nvPr/>
        </p:nvSpPr>
        <p:spPr>
          <a:xfrm>
            <a:off x="2503785" y="2044482"/>
            <a:ext cx="115134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buClrTx/>
              <a:defRPr/>
            </a:pPr>
            <a:r>
              <a:rPr kumimoji="1" lang="en-US" altLang="ko-KR" sz="7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ANACONDA : </a:t>
            </a:r>
            <a:r>
              <a:rPr kumimoji="1" lang="ko-KR" altLang="en-US" sz="7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로컬에 서버 구축</a:t>
            </a:r>
            <a:endParaRPr kumimoji="1" lang="en-US" altLang="ko-KR" sz="700" kern="100" spc="-8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650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62" name="그림 61" descr="17HTML5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03265" y="1825391"/>
            <a:ext cx="952381" cy="317460"/>
          </a:xfrm>
          <a:prstGeom prst="rect">
            <a:avLst/>
          </a:prstGeom>
        </p:spPr>
      </p:pic>
      <p:cxnSp>
        <p:nvCxnSpPr>
          <p:cNvPr id="63" name="AutoShape 187">
            <a:extLst>
              <a:ext uri="{FF2B5EF4-FFF2-40B4-BE49-F238E27FC236}">
                <a16:creationId xmlns:a16="http://schemas.microsoft.com/office/drawing/2014/main" id="{7088843C-CCB8-4226-A602-C973A5F5C662}"/>
              </a:ext>
            </a:extLst>
          </p:cNvPr>
          <p:cNvCxnSpPr>
            <a:cxnSpLocks noChangeShapeType="1"/>
          </p:cNvCxnSpPr>
          <p:nvPr/>
        </p:nvCxnSpPr>
        <p:spPr bwMode="gray">
          <a:xfrm rot="5400000">
            <a:off x="3018230" y="2842478"/>
            <a:ext cx="122450" cy="1588"/>
          </a:xfrm>
          <a:prstGeom prst="straightConnector1">
            <a:avLst/>
          </a:prstGeom>
          <a:noFill/>
          <a:ln w="6350" cap="rnd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</p:spPr>
      </p:cxnSp>
      <p:sp>
        <p:nvSpPr>
          <p:cNvPr id="64" name="직사각형 63"/>
          <p:cNvSpPr/>
          <p:nvPr/>
        </p:nvSpPr>
        <p:spPr>
          <a:xfrm>
            <a:off x="2557517" y="2587575"/>
            <a:ext cx="1043876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buClrTx/>
              <a:defRPr/>
            </a:pPr>
            <a:r>
              <a:rPr kumimoji="1" lang="en-US" altLang="ko-KR" sz="7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Python : </a:t>
            </a:r>
            <a:r>
              <a:rPr kumimoji="1" lang="ko-KR" altLang="en-US" sz="7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 모델  언어</a:t>
            </a:r>
            <a:endParaRPr kumimoji="1" lang="en-US" altLang="ko-KR" sz="700" kern="100" spc="-8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650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65" name="그림 64" descr="17HTML5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03265" y="2333241"/>
            <a:ext cx="952380" cy="317460"/>
          </a:xfrm>
          <a:prstGeom prst="rect">
            <a:avLst/>
          </a:prstGeom>
        </p:spPr>
      </p:pic>
      <p:pic>
        <p:nvPicPr>
          <p:cNvPr id="66" name="그림 65" descr="19React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03265" y="2790269"/>
            <a:ext cx="952380" cy="317460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>
            <a:off x="2554600" y="3067635"/>
            <a:ext cx="104971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buClrTx/>
              <a:defRPr/>
            </a:pPr>
            <a:r>
              <a:rPr kumimoji="1" lang="en-US" altLang="ko-KR" sz="7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Pandas : Python </a:t>
            </a:r>
            <a:r>
              <a:rPr kumimoji="1" lang="ko-KR" altLang="en-US" sz="7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분석</a:t>
            </a:r>
            <a:endParaRPr kumimoji="1" lang="en-US" altLang="ko-KR" sz="700" kern="100" spc="-8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650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68" name="AutoShape 187">
            <a:extLst>
              <a:ext uri="{FF2B5EF4-FFF2-40B4-BE49-F238E27FC236}">
                <a16:creationId xmlns:a16="http://schemas.microsoft.com/office/drawing/2014/main" id="{7088843C-CCB8-4226-A602-C973A5F5C662}"/>
              </a:ext>
            </a:extLst>
          </p:cNvPr>
          <p:cNvCxnSpPr>
            <a:cxnSpLocks noChangeShapeType="1"/>
          </p:cNvCxnSpPr>
          <p:nvPr/>
        </p:nvCxnSpPr>
        <p:spPr bwMode="gray">
          <a:xfrm rot="5400000">
            <a:off x="3018230" y="3299678"/>
            <a:ext cx="122450" cy="1588"/>
          </a:xfrm>
          <a:prstGeom prst="straightConnector1">
            <a:avLst/>
          </a:prstGeom>
          <a:noFill/>
          <a:ln w="6350" cap="rnd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</p:spPr>
      </p:cxnSp>
      <p:pic>
        <p:nvPicPr>
          <p:cNvPr id="69" name="그림 68" descr="19React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26722" y="3308429"/>
            <a:ext cx="705466" cy="317460"/>
          </a:xfrm>
          <a:prstGeom prst="rect">
            <a:avLst/>
          </a:prstGeom>
        </p:spPr>
      </p:pic>
      <p:sp>
        <p:nvSpPr>
          <p:cNvPr id="70" name="직사각형 69"/>
          <p:cNvSpPr/>
          <p:nvPr/>
        </p:nvSpPr>
        <p:spPr>
          <a:xfrm>
            <a:off x="2470635" y="3532455"/>
            <a:ext cx="121764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buClrTx/>
              <a:defRPr/>
            </a:pPr>
            <a:r>
              <a:rPr kumimoji="1" lang="en-US" altLang="ko-KR" sz="700" kern="100" spc="-8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NumPy</a:t>
            </a:r>
            <a:r>
              <a:rPr kumimoji="1" lang="en-US" altLang="ko-KR" sz="7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: Python </a:t>
            </a:r>
            <a:r>
              <a:rPr kumimoji="1" lang="ko-KR" altLang="en-US" sz="7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수치해석 및 통계</a:t>
            </a:r>
            <a:endParaRPr kumimoji="1" lang="en-US" altLang="ko-KR" sz="700" kern="100" spc="-8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650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71" name="AutoShape 187">
            <a:extLst>
              <a:ext uri="{FF2B5EF4-FFF2-40B4-BE49-F238E27FC236}">
                <a16:creationId xmlns:a16="http://schemas.microsoft.com/office/drawing/2014/main" id="{7088843C-CCB8-4226-A602-C973A5F5C662}"/>
              </a:ext>
            </a:extLst>
          </p:cNvPr>
          <p:cNvCxnSpPr>
            <a:cxnSpLocks noChangeShapeType="1"/>
          </p:cNvCxnSpPr>
          <p:nvPr/>
        </p:nvCxnSpPr>
        <p:spPr bwMode="gray">
          <a:xfrm rot="5400000">
            <a:off x="3018230" y="3763511"/>
            <a:ext cx="122450" cy="1588"/>
          </a:xfrm>
          <a:prstGeom prst="straightConnector1">
            <a:avLst/>
          </a:prstGeom>
          <a:noFill/>
          <a:ln w="6350" cap="rnd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</p:spPr>
      </p:cxnSp>
      <p:pic>
        <p:nvPicPr>
          <p:cNvPr id="72" name="그림 71" descr="19React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03265" y="3772262"/>
            <a:ext cx="952380" cy="317459"/>
          </a:xfrm>
          <a:prstGeom prst="rect">
            <a:avLst/>
          </a:prstGeom>
        </p:spPr>
      </p:pic>
      <p:sp>
        <p:nvSpPr>
          <p:cNvPr id="73" name="직사각형 72"/>
          <p:cNvSpPr/>
          <p:nvPr/>
        </p:nvSpPr>
        <p:spPr>
          <a:xfrm>
            <a:off x="2542417" y="4003908"/>
            <a:ext cx="107407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buClrTx/>
              <a:defRPr/>
            </a:pPr>
            <a:r>
              <a:rPr kumimoji="1" lang="en-US" altLang="ko-KR" sz="7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Fine Tuning : </a:t>
            </a:r>
            <a:r>
              <a:rPr kumimoji="1" lang="ko-KR" altLang="en-US" sz="7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</a:t>
            </a:r>
            <a:r>
              <a:rPr kumimoji="1" lang="ko-KR" altLang="en-US" sz="700" kern="100" spc="-8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파인튜닝</a:t>
            </a:r>
            <a:endParaRPr kumimoji="1" lang="en-US" altLang="ko-KR" sz="700" kern="100" spc="-8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650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74" name="AutoShape 187">
            <a:extLst>
              <a:ext uri="{FF2B5EF4-FFF2-40B4-BE49-F238E27FC236}">
                <a16:creationId xmlns:a16="http://schemas.microsoft.com/office/drawing/2014/main" id="{2E02A785-9207-44A4-BAF7-430779340F78}"/>
              </a:ext>
            </a:extLst>
          </p:cNvPr>
          <p:cNvCxnSpPr>
            <a:cxnSpLocks noChangeShapeType="1"/>
          </p:cNvCxnSpPr>
          <p:nvPr/>
        </p:nvCxnSpPr>
        <p:spPr bwMode="gray">
          <a:xfrm flipV="1">
            <a:off x="3731034" y="2018441"/>
            <a:ext cx="468000" cy="2016000"/>
          </a:xfrm>
          <a:prstGeom prst="bentConnector3">
            <a:avLst>
              <a:gd name="adj1" fmla="val 36128"/>
            </a:avLst>
          </a:prstGeom>
          <a:ln w="12700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AutoShape 187">
            <a:extLst>
              <a:ext uri="{FF2B5EF4-FFF2-40B4-BE49-F238E27FC236}">
                <a16:creationId xmlns:a16="http://schemas.microsoft.com/office/drawing/2014/main" id="{7088843C-CCB8-4226-A602-C973A5F5C662}"/>
              </a:ext>
            </a:extLst>
          </p:cNvPr>
          <p:cNvCxnSpPr>
            <a:cxnSpLocks noChangeShapeType="1"/>
          </p:cNvCxnSpPr>
          <p:nvPr/>
        </p:nvCxnSpPr>
        <p:spPr bwMode="gray">
          <a:xfrm rot="5400000">
            <a:off x="4714098" y="2322245"/>
            <a:ext cx="122450" cy="1588"/>
          </a:xfrm>
          <a:prstGeom prst="straightConnector1">
            <a:avLst/>
          </a:prstGeom>
          <a:noFill/>
          <a:ln w="6350" cap="rnd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</p:spPr>
      </p:cxnSp>
      <p:sp>
        <p:nvSpPr>
          <p:cNvPr id="76" name="직사각형 75"/>
          <p:cNvSpPr/>
          <p:nvPr/>
        </p:nvSpPr>
        <p:spPr>
          <a:xfrm>
            <a:off x="4352611" y="2105442"/>
            <a:ext cx="845424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buClrTx/>
              <a:defRPr/>
            </a:pPr>
            <a:r>
              <a:rPr kumimoji="1" lang="ko-KR" altLang="en-US" sz="700" kern="100" spc="-8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클라우드</a:t>
            </a:r>
            <a:r>
              <a:rPr kumimoji="1" lang="ko-KR" altLang="en-US" sz="7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기반의  환경</a:t>
            </a:r>
            <a:endParaRPr kumimoji="1" lang="en-US" altLang="ko-KR" sz="700" kern="100" spc="-8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650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77" name="그림 76" descr="17HTML5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299133" y="1863491"/>
            <a:ext cx="952380" cy="317460"/>
          </a:xfrm>
          <a:prstGeom prst="rect">
            <a:avLst/>
          </a:prstGeom>
        </p:spPr>
      </p:pic>
      <p:cxnSp>
        <p:nvCxnSpPr>
          <p:cNvPr id="78" name="AutoShape 187">
            <a:extLst>
              <a:ext uri="{FF2B5EF4-FFF2-40B4-BE49-F238E27FC236}">
                <a16:creationId xmlns:a16="http://schemas.microsoft.com/office/drawing/2014/main" id="{7088843C-CCB8-4226-A602-C973A5F5C662}"/>
              </a:ext>
            </a:extLst>
          </p:cNvPr>
          <p:cNvCxnSpPr>
            <a:cxnSpLocks noChangeShapeType="1"/>
          </p:cNvCxnSpPr>
          <p:nvPr/>
        </p:nvCxnSpPr>
        <p:spPr bwMode="gray">
          <a:xfrm rot="5400000">
            <a:off x="4714098" y="2850098"/>
            <a:ext cx="122450" cy="1588"/>
          </a:xfrm>
          <a:prstGeom prst="straightConnector1">
            <a:avLst/>
          </a:prstGeom>
          <a:noFill/>
          <a:ln w="6350" cap="rnd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</p:spPr>
      </p:cxnSp>
      <p:sp>
        <p:nvSpPr>
          <p:cNvPr id="79" name="직사각형 78"/>
          <p:cNvSpPr/>
          <p:nvPr/>
        </p:nvSpPr>
        <p:spPr>
          <a:xfrm>
            <a:off x="4237195" y="2587575"/>
            <a:ext cx="107625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buClrTx/>
              <a:defRPr/>
            </a:pPr>
            <a:r>
              <a:rPr kumimoji="1" lang="en-US" altLang="ko-KR" sz="7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LLM </a:t>
            </a:r>
            <a:r>
              <a:rPr kumimoji="1" lang="ko-KR" altLang="en-US" sz="7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모델 사용하기 위한 도구</a:t>
            </a:r>
            <a:endParaRPr kumimoji="1" lang="en-US" altLang="ko-KR" sz="700" kern="100" spc="-8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650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80" name="그림 79" descr="17HTML5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99133" y="2340861"/>
            <a:ext cx="952380" cy="317459"/>
          </a:xfrm>
          <a:prstGeom prst="rect">
            <a:avLst/>
          </a:prstGeom>
        </p:spPr>
      </p:pic>
      <p:pic>
        <p:nvPicPr>
          <p:cNvPr id="81" name="그림 80" descr="19React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299133" y="2820749"/>
            <a:ext cx="952380" cy="317459"/>
          </a:xfrm>
          <a:prstGeom prst="rect">
            <a:avLst/>
          </a:prstGeom>
        </p:spPr>
      </p:pic>
      <p:sp>
        <p:nvSpPr>
          <p:cNvPr id="82" name="직사각형 81"/>
          <p:cNvSpPr/>
          <p:nvPr/>
        </p:nvSpPr>
        <p:spPr>
          <a:xfrm>
            <a:off x="4318467" y="3052395"/>
            <a:ext cx="91371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buClrTx/>
              <a:defRPr/>
            </a:pPr>
            <a:r>
              <a:rPr kumimoji="1" lang="ko-KR" altLang="en-US" sz="7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 모델 제작 도구</a:t>
            </a:r>
            <a:endParaRPr kumimoji="1" lang="en-US" altLang="ko-KR" sz="700" kern="100" spc="-8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650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83" name="AutoShape 187">
            <a:extLst>
              <a:ext uri="{FF2B5EF4-FFF2-40B4-BE49-F238E27FC236}">
                <a16:creationId xmlns:a16="http://schemas.microsoft.com/office/drawing/2014/main" id="{7088843C-CCB8-4226-A602-C973A5F5C662}"/>
              </a:ext>
            </a:extLst>
          </p:cNvPr>
          <p:cNvCxnSpPr>
            <a:cxnSpLocks noChangeShapeType="1"/>
          </p:cNvCxnSpPr>
          <p:nvPr/>
        </p:nvCxnSpPr>
        <p:spPr bwMode="gray">
          <a:xfrm rot="5400000">
            <a:off x="4714098" y="3307298"/>
            <a:ext cx="122450" cy="1588"/>
          </a:xfrm>
          <a:prstGeom prst="straightConnector1">
            <a:avLst/>
          </a:prstGeom>
          <a:noFill/>
          <a:ln w="6350" cap="rnd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</p:spPr>
      </p:cxnSp>
      <p:pic>
        <p:nvPicPr>
          <p:cNvPr id="84" name="그림 83" descr="19React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22590" y="3372441"/>
            <a:ext cx="705466" cy="235155"/>
          </a:xfrm>
          <a:prstGeom prst="rect">
            <a:avLst/>
          </a:prstGeom>
        </p:spPr>
      </p:pic>
      <p:sp>
        <p:nvSpPr>
          <p:cNvPr id="85" name="직사각형 84"/>
          <p:cNvSpPr/>
          <p:nvPr/>
        </p:nvSpPr>
        <p:spPr>
          <a:xfrm>
            <a:off x="4229982" y="3555315"/>
            <a:ext cx="1090683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buClrTx/>
              <a:defRPr/>
            </a:pPr>
            <a:r>
              <a:rPr kumimoji="1" lang="ko-KR" altLang="en-US" sz="7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어플리케이션 형태로 </a:t>
            </a:r>
            <a:r>
              <a:rPr kumimoji="1" lang="en-US" altLang="ko-KR" sz="7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API </a:t>
            </a:r>
            <a:r>
              <a:rPr kumimoji="1" lang="ko-KR" altLang="en-US" sz="7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제작</a:t>
            </a:r>
            <a:endParaRPr kumimoji="1" lang="en-US" altLang="ko-KR" sz="700" kern="100" spc="-8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650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86" name="AutoShape 187">
            <a:extLst>
              <a:ext uri="{FF2B5EF4-FFF2-40B4-BE49-F238E27FC236}">
                <a16:creationId xmlns:a16="http://schemas.microsoft.com/office/drawing/2014/main" id="{7088843C-CCB8-4226-A602-C973A5F5C662}"/>
              </a:ext>
            </a:extLst>
          </p:cNvPr>
          <p:cNvCxnSpPr>
            <a:cxnSpLocks noChangeShapeType="1"/>
          </p:cNvCxnSpPr>
          <p:nvPr/>
        </p:nvCxnSpPr>
        <p:spPr bwMode="gray">
          <a:xfrm rot="5400000">
            <a:off x="4714098" y="3801611"/>
            <a:ext cx="122450" cy="1588"/>
          </a:xfrm>
          <a:prstGeom prst="straightConnector1">
            <a:avLst/>
          </a:prstGeom>
          <a:noFill/>
          <a:ln w="6350" cap="rnd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</p:spPr>
      </p:cxnSp>
      <p:pic>
        <p:nvPicPr>
          <p:cNvPr id="87" name="그림 86" descr="19React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299135" y="3817982"/>
            <a:ext cx="952377" cy="317459"/>
          </a:xfrm>
          <a:prstGeom prst="rect">
            <a:avLst/>
          </a:prstGeom>
        </p:spPr>
      </p:pic>
      <p:sp>
        <p:nvSpPr>
          <p:cNvPr id="88" name="직사각형 87"/>
          <p:cNvSpPr/>
          <p:nvPr/>
        </p:nvSpPr>
        <p:spPr>
          <a:xfrm>
            <a:off x="4366558" y="4049628"/>
            <a:ext cx="81753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buClrTx/>
              <a:defRPr/>
            </a:pPr>
            <a:r>
              <a:rPr kumimoji="1" lang="en-US" altLang="ko-KR" sz="7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API </a:t>
            </a:r>
            <a:r>
              <a:rPr kumimoji="1" lang="ko-KR" altLang="en-US" sz="7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테스트 위한 도구</a:t>
            </a:r>
            <a:endParaRPr kumimoji="1" lang="en-US" altLang="ko-KR" sz="700" kern="100" spc="-8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650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89" name="AutoShape 187">
            <a:extLst>
              <a:ext uri="{FF2B5EF4-FFF2-40B4-BE49-F238E27FC236}">
                <a16:creationId xmlns:a16="http://schemas.microsoft.com/office/drawing/2014/main" id="{2E02A785-9207-44A4-BAF7-430779340F78}"/>
              </a:ext>
            </a:extLst>
          </p:cNvPr>
          <p:cNvCxnSpPr>
            <a:cxnSpLocks noChangeShapeType="1"/>
          </p:cNvCxnSpPr>
          <p:nvPr/>
        </p:nvCxnSpPr>
        <p:spPr bwMode="gray">
          <a:xfrm flipV="1">
            <a:off x="5337082" y="2018441"/>
            <a:ext cx="468000" cy="2016000"/>
          </a:xfrm>
          <a:prstGeom prst="bentConnector3">
            <a:avLst>
              <a:gd name="adj1" fmla="val 36128"/>
            </a:avLst>
          </a:prstGeom>
          <a:ln w="12700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AutoShape 187">
            <a:extLst>
              <a:ext uri="{FF2B5EF4-FFF2-40B4-BE49-F238E27FC236}">
                <a16:creationId xmlns:a16="http://schemas.microsoft.com/office/drawing/2014/main" id="{7088843C-CCB8-4226-A602-C973A5F5C662}"/>
              </a:ext>
            </a:extLst>
          </p:cNvPr>
          <p:cNvCxnSpPr>
            <a:cxnSpLocks noChangeShapeType="1"/>
          </p:cNvCxnSpPr>
          <p:nvPr/>
        </p:nvCxnSpPr>
        <p:spPr bwMode="gray">
          <a:xfrm rot="5400000">
            <a:off x="6321475" y="2331135"/>
            <a:ext cx="122450" cy="1588"/>
          </a:xfrm>
          <a:prstGeom prst="straightConnector1">
            <a:avLst/>
          </a:prstGeom>
          <a:noFill/>
          <a:ln w="6350" cap="rnd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</p:spPr>
      </p:cxnSp>
      <p:sp>
        <p:nvSpPr>
          <p:cNvPr id="91" name="직사각형 90"/>
          <p:cNvSpPr/>
          <p:nvPr/>
        </p:nvSpPr>
        <p:spPr>
          <a:xfrm>
            <a:off x="5892662" y="2106712"/>
            <a:ext cx="980076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buClrTx/>
              <a:defRPr/>
            </a:pPr>
            <a:r>
              <a:rPr kumimoji="1" lang="en-US" altLang="ko-KR" sz="7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GCP  </a:t>
            </a:r>
            <a:r>
              <a:rPr kumimoji="1" lang="ko-KR" altLang="en-US" sz="7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제작한 </a:t>
            </a:r>
            <a:r>
              <a:rPr kumimoji="1" lang="en-US" altLang="ko-KR" sz="7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API</a:t>
            </a:r>
            <a:r>
              <a:rPr kumimoji="1" lang="ko-KR" altLang="en-US" sz="7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서비스</a:t>
            </a:r>
            <a:endParaRPr kumimoji="1" lang="en-US" altLang="ko-KR" sz="700" kern="100" spc="-8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650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92" name="그림 91" descr="17HTML5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906510" y="1857141"/>
            <a:ext cx="952380" cy="317459"/>
          </a:xfrm>
          <a:prstGeom prst="rect">
            <a:avLst/>
          </a:prstGeom>
        </p:spPr>
      </p:pic>
      <p:cxnSp>
        <p:nvCxnSpPr>
          <p:cNvPr id="93" name="AutoShape 187">
            <a:extLst>
              <a:ext uri="{FF2B5EF4-FFF2-40B4-BE49-F238E27FC236}">
                <a16:creationId xmlns:a16="http://schemas.microsoft.com/office/drawing/2014/main" id="{7088843C-CCB8-4226-A602-C973A5F5C662}"/>
              </a:ext>
            </a:extLst>
          </p:cNvPr>
          <p:cNvCxnSpPr>
            <a:cxnSpLocks noChangeShapeType="1"/>
          </p:cNvCxnSpPr>
          <p:nvPr/>
        </p:nvCxnSpPr>
        <p:spPr bwMode="gray">
          <a:xfrm rot="5400000">
            <a:off x="6321475" y="2858988"/>
            <a:ext cx="122450" cy="1588"/>
          </a:xfrm>
          <a:prstGeom prst="straightConnector1">
            <a:avLst/>
          </a:prstGeom>
          <a:noFill/>
          <a:ln w="6350" cap="rnd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</p:spPr>
      </p:cxnSp>
      <p:sp>
        <p:nvSpPr>
          <p:cNvPr id="94" name="직사각형 93"/>
          <p:cNvSpPr/>
          <p:nvPr/>
        </p:nvSpPr>
        <p:spPr>
          <a:xfrm>
            <a:off x="5844572" y="2596465"/>
            <a:ext cx="107625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buClrTx/>
              <a:defRPr/>
            </a:pPr>
            <a:r>
              <a:rPr kumimoji="1" lang="en-US" altLang="ko-KR" sz="7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Google </a:t>
            </a:r>
            <a:r>
              <a:rPr kumimoji="1" lang="en-US" altLang="ko-KR" sz="700" kern="100" spc="-8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Clud</a:t>
            </a:r>
            <a:r>
              <a:rPr kumimoji="1" lang="en-US" altLang="ko-KR" sz="7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kumimoji="1" lang="ko-KR" altLang="en-US" sz="7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사용한 </a:t>
            </a:r>
            <a:r>
              <a:rPr kumimoji="1" lang="en-US" altLang="ko-KR" sz="7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OS</a:t>
            </a:r>
          </a:p>
        </p:txBody>
      </p:sp>
      <p:pic>
        <p:nvPicPr>
          <p:cNvPr id="95" name="그림 94" descr="17HTML5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06512" y="2349751"/>
            <a:ext cx="952377" cy="317459"/>
          </a:xfrm>
          <a:prstGeom prst="rect">
            <a:avLst/>
          </a:prstGeom>
        </p:spPr>
      </p:pic>
      <p:pic>
        <p:nvPicPr>
          <p:cNvPr id="96" name="그림 95" descr="19React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906512" y="2829639"/>
            <a:ext cx="952377" cy="317459"/>
          </a:xfrm>
          <a:prstGeom prst="rect">
            <a:avLst/>
          </a:prstGeom>
        </p:spPr>
      </p:pic>
      <p:sp>
        <p:nvSpPr>
          <p:cNvPr id="97" name="직사각형 96"/>
          <p:cNvSpPr/>
          <p:nvPr/>
        </p:nvSpPr>
        <p:spPr>
          <a:xfrm>
            <a:off x="5845470" y="3099385"/>
            <a:ext cx="107446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buClrTx/>
              <a:defRPr/>
            </a:pPr>
            <a:r>
              <a:rPr kumimoji="1" lang="en-US" altLang="ko-KR" sz="7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Google Cloud</a:t>
            </a:r>
            <a:r>
              <a:rPr kumimoji="1" lang="ko-KR" altLang="en-US" sz="7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</a:t>
            </a:r>
            <a:r>
              <a:rPr kumimoji="1" lang="en-US" altLang="ko-KR" sz="7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File Transfer0</a:t>
            </a:r>
          </a:p>
        </p:txBody>
      </p:sp>
      <p:cxnSp>
        <p:nvCxnSpPr>
          <p:cNvPr id="98" name="AutoShape 187">
            <a:extLst>
              <a:ext uri="{FF2B5EF4-FFF2-40B4-BE49-F238E27FC236}">
                <a16:creationId xmlns:a16="http://schemas.microsoft.com/office/drawing/2014/main" id="{7088843C-CCB8-4226-A602-C973A5F5C662}"/>
              </a:ext>
            </a:extLst>
          </p:cNvPr>
          <p:cNvCxnSpPr>
            <a:cxnSpLocks noChangeShapeType="1"/>
          </p:cNvCxnSpPr>
          <p:nvPr/>
        </p:nvCxnSpPr>
        <p:spPr bwMode="gray">
          <a:xfrm rot="5400000">
            <a:off x="6321475" y="3316188"/>
            <a:ext cx="122450" cy="1588"/>
          </a:xfrm>
          <a:prstGeom prst="straightConnector1">
            <a:avLst/>
          </a:prstGeom>
          <a:noFill/>
          <a:ln w="6350" cap="rnd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</p:spPr>
      </p:cxnSp>
      <p:pic>
        <p:nvPicPr>
          <p:cNvPr id="99" name="그림 98" descr="19React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029968" y="3381331"/>
            <a:ext cx="705465" cy="235155"/>
          </a:xfrm>
          <a:prstGeom prst="rect">
            <a:avLst/>
          </a:prstGeom>
        </p:spPr>
      </p:pic>
      <p:sp>
        <p:nvSpPr>
          <p:cNvPr id="100" name="직사각형 99"/>
          <p:cNvSpPr/>
          <p:nvPr/>
        </p:nvSpPr>
        <p:spPr>
          <a:xfrm>
            <a:off x="5881762" y="3564205"/>
            <a:ext cx="1001876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buClrTx/>
              <a:defRPr/>
            </a:pPr>
            <a:r>
              <a:rPr kumimoji="1" lang="ko-KR" altLang="en-US" sz="7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서버</a:t>
            </a:r>
            <a:r>
              <a:rPr kumimoji="1" lang="en-US" altLang="ko-KR" sz="7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(API 24</a:t>
            </a:r>
            <a:r>
              <a:rPr kumimoji="1" lang="ko-KR" altLang="en-US" sz="7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시간 가동</a:t>
            </a:r>
            <a:r>
              <a:rPr kumimoji="1" lang="en-US" altLang="ko-KR" sz="7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  <a:r>
              <a:rPr kumimoji="1" lang="ko-KR" altLang="en-US" sz="7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구축</a:t>
            </a:r>
            <a:endParaRPr kumimoji="1" lang="en-US" altLang="ko-KR" sz="700" kern="100" spc="-8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650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01" name="AutoShape 187">
            <a:extLst>
              <a:ext uri="{FF2B5EF4-FFF2-40B4-BE49-F238E27FC236}">
                <a16:creationId xmlns:a16="http://schemas.microsoft.com/office/drawing/2014/main" id="{7088843C-CCB8-4226-A602-C973A5F5C662}"/>
              </a:ext>
            </a:extLst>
          </p:cNvPr>
          <p:cNvCxnSpPr>
            <a:cxnSpLocks noChangeShapeType="1"/>
          </p:cNvCxnSpPr>
          <p:nvPr/>
        </p:nvCxnSpPr>
        <p:spPr bwMode="gray">
          <a:xfrm rot="5400000">
            <a:off x="6321475" y="3810501"/>
            <a:ext cx="122450" cy="1588"/>
          </a:xfrm>
          <a:prstGeom prst="straightConnector1">
            <a:avLst/>
          </a:prstGeom>
          <a:noFill/>
          <a:ln w="6350" cap="rnd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</p:spPr>
      </p:cxnSp>
      <p:pic>
        <p:nvPicPr>
          <p:cNvPr id="102" name="그림 101" descr="19React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906512" y="3826872"/>
            <a:ext cx="952377" cy="317458"/>
          </a:xfrm>
          <a:prstGeom prst="rect">
            <a:avLst/>
          </a:prstGeom>
        </p:spPr>
      </p:pic>
      <p:sp>
        <p:nvSpPr>
          <p:cNvPr id="103" name="직사각형 102"/>
          <p:cNvSpPr/>
          <p:nvPr/>
        </p:nvSpPr>
        <p:spPr>
          <a:xfrm>
            <a:off x="5820206" y="4058518"/>
            <a:ext cx="1124988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buClrTx/>
              <a:defRPr/>
            </a:pPr>
            <a:r>
              <a:rPr kumimoji="1" lang="ko-KR" altLang="en-US" sz="7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서버</a:t>
            </a:r>
            <a:r>
              <a:rPr kumimoji="1" lang="en-US" altLang="ko-KR" sz="7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(API 24</a:t>
            </a:r>
            <a:r>
              <a:rPr kumimoji="1" lang="ko-KR" altLang="en-US" sz="7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시간 가동</a:t>
            </a:r>
            <a:r>
              <a:rPr kumimoji="1" lang="en-US" altLang="ko-KR" sz="7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  <a:r>
              <a:rPr kumimoji="1" lang="ko-KR" altLang="en-US" sz="7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구축</a:t>
            </a:r>
            <a:r>
              <a:rPr kumimoji="1" lang="en-US" altLang="ko-KR" sz="7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000</a:t>
            </a:r>
          </a:p>
        </p:txBody>
      </p:sp>
      <p:cxnSp>
        <p:nvCxnSpPr>
          <p:cNvPr id="104" name="AutoShape 187">
            <a:extLst>
              <a:ext uri="{FF2B5EF4-FFF2-40B4-BE49-F238E27FC236}">
                <a16:creationId xmlns:a16="http://schemas.microsoft.com/office/drawing/2014/main" id="{2E02A785-9207-44A4-BAF7-430779340F78}"/>
              </a:ext>
            </a:extLst>
          </p:cNvPr>
          <p:cNvCxnSpPr>
            <a:cxnSpLocks noChangeShapeType="1"/>
          </p:cNvCxnSpPr>
          <p:nvPr/>
        </p:nvCxnSpPr>
        <p:spPr bwMode="gray">
          <a:xfrm flipV="1">
            <a:off x="7041862" y="2003201"/>
            <a:ext cx="468000" cy="2016000"/>
          </a:xfrm>
          <a:prstGeom prst="bentConnector3">
            <a:avLst>
              <a:gd name="adj1" fmla="val 36128"/>
            </a:avLst>
          </a:prstGeom>
          <a:ln w="12700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AutoShape 187">
            <a:extLst>
              <a:ext uri="{FF2B5EF4-FFF2-40B4-BE49-F238E27FC236}">
                <a16:creationId xmlns:a16="http://schemas.microsoft.com/office/drawing/2014/main" id="{2E02A785-9207-44A4-BAF7-430779340F78}"/>
              </a:ext>
            </a:extLst>
          </p:cNvPr>
          <p:cNvCxnSpPr>
            <a:cxnSpLocks noChangeShapeType="1"/>
          </p:cNvCxnSpPr>
          <p:nvPr/>
        </p:nvCxnSpPr>
        <p:spPr bwMode="gray">
          <a:xfrm flipV="1">
            <a:off x="1985050" y="1980341"/>
            <a:ext cx="468000" cy="1764000"/>
          </a:xfrm>
          <a:prstGeom prst="bentConnector3">
            <a:avLst>
              <a:gd name="adj1" fmla="val 36128"/>
            </a:avLst>
          </a:prstGeom>
          <a:ln w="12700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갈매기형 수장 105">
            <a:extLst>
              <a:ext uri="{FF2B5EF4-FFF2-40B4-BE49-F238E27FC236}">
                <a16:creationId xmlns:a16="http://schemas.microsoft.com/office/drawing/2014/main" id="{2C6D8946-BBDF-441D-A9D5-0C0C2D9DC04B}"/>
              </a:ext>
            </a:extLst>
          </p:cNvPr>
          <p:cNvSpPr/>
          <p:nvPr/>
        </p:nvSpPr>
        <p:spPr>
          <a:xfrm>
            <a:off x="2205955" y="1440585"/>
            <a:ext cx="1692000" cy="202773"/>
          </a:xfrm>
          <a:prstGeom prst="chevron">
            <a:avLst>
              <a:gd name="adj" fmla="val 29621"/>
            </a:avLst>
          </a:prstGeom>
          <a:solidFill>
            <a:srgbClr val="D8DBE0"/>
          </a:solidFill>
          <a:ln w="12700">
            <a:solidFill>
              <a:schemeClr val="bg1"/>
            </a:solidFill>
          </a:ln>
          <a:effectLst/>
        </p:spPr>
        <p:txBody>
          <a:bodyPr wrap="none" lIns="144000" anchor="ctr"/>
          <a:lstStyle>
            <a:defPPr>
              <a:defRPr lang="ko-KR"/>
            </a:defPPr>
            <a:lvl1pPr marL="0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9595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190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8785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38380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47976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57571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7166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6761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 latinLnBrk="0">
              <a:buClrTx/>
              <a:defRPr/>
            </a:pPr>
            <a:r>
              <a:rPr kumimoji="0" lang="en-US" altLang="ko-KR" sz="10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2. </a:t>
            </a:r>
            <a:r>
              <a:rPr lang="en-US" sz="1000" dirty="0"/>
              <a:t>Local Server</a:t>
            </a:r>
            <a:endParaRPr kumimoji="0" lang="en-US" altLang="ko-KR" sz="1000" b="0" i="0" u="none" strike="noStrike" kern="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07" name="오각형 106">
            <a:extLst>
              <a:ext uri="{FF2B5EF4-FFF2-40B4-BE49-F238E27FC236}">
                <a16:creationId xmlns:a16="http://schemas.microsoft.com/office/drawing/2014/main" id="{33610352-CD9B-47F5-AFD3-2B52FF495AA9}"/>
              </a:ext>
            </a:extLst>
          </p:cNvPr>
          <p:cNvSpPr/>
          <p:nvPr/>
        </p:nvSpPr>
        <p:spPr>
          <a:xfrm>
            <a:off x="539551" y="1440585"/>
            <a:ext cx="1692000" cy="202773"/>
          </a:xfrm>
          <a:prstGeom prst="homePlate">
            <a:avLst>
              <a:gd name="adj" fmla="val 31474"/>
            </a:avLst>
          </a:prstGeom>
          <a:solidFill>
            <a:srgbClr val="EEF0F2"/>
          </a:solidFill>
          <a:ln w="12700">
            <a:solidFill>
              <a:schemeClr val="bg1"/>
            </a:solidFill>
          </a:ln>
          <a:effectLst/>
        </p:spPr>
        <p:txBody>
          <a:bodyPr wrap="none" lIns="144000" anchor="ctr"/>
          <a:lstStyle>
            <a:defPPr>
              <a:defRPr lang="ko-KR"/>
            </a:defPPr>
            <a:lvl1pPr marL="0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9595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190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8785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38380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47976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57571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7166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6761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 latinLnBrk="0">
              <a:buClrTx/>
              <a:defRPr/>
            </a:pPr>
            <a:r>
              <a:rPr kumimoji="0" lang="en-US" altLang="ko-KR" sz="10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1. D</a:t>
            </a:r>
            <a:r>
              <a:rPr lang="en-US" sz="1000" dirty="0" err="1"/>
              <a:t>ata</a:t>
            </a:r>
            <a:r>
              <a:rPr lang="en-US" sz="1000" dirty="0"/>
              <a:t> Clipping</a:t>
            </a:r>
            <a:endParaRPr kumimoji="0" lang="en-US" altLang="ko-KR" sz="1000" b="0" i="0" u="none" strike="noStrike" kern="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08" name="갈매기형 수장 107">
            <a:extLst>
              <a:ext uri="{FF2B5EF4-FFF2-40B4-BE49-F238E27FC236}">
                <a16:creationId xmlns:a16="http://schemas.microsoft.com/office/drawing/2014/main" id="{844220E8-EAC0-40FF-9951-6D96A72D22B8}"/>
              </a:ext>
            </a:extLst>
          </p:cNvPr>
          <p:cNvSpPr/>
          <p:nvPr/>
        </p:nvSpPr>
        <p:spPr>
          <a:xfrm>
            <a:off x="3872359" y="1440585"/>
            <a:ext cx="1692000" cy="202773"/>
          </a:xfrm>
          <a:prstGeom prst="chevron">
            <a:avLst>
              <a:gd name="adj" fmla="val 29621"/>
            </a:avLst>
          </a:prstGeom>
          <a:solidFill>
            <a:srgbClr val="B5BCC3"/>
          </a:solidFill>
          <a:ln w="12700">
            <a:solidFill>
              <a:schemeClr val="bg1"/>
            </a:solidFill>
          </a:ln>
          <a:effectLst/>
        </p:spPr>
        <p:txBody>
          <a:bodyPr wrap="none" lIns="144000" anchor="ctr"/>
          <a:lstStyle>
            <a:defPPr>
              <a:defRPr lang="ko-KR"/>
            </a:defPPr>
            <a:lvl1pPr marL="0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9595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190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8785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38380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47976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57571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7166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6761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 latinLnBrk="0">
              <a:buClrTx/>
              <a:defRPr/>
            </a:pPr>
            <a:r>
              <a:rPr kumimoji="0" lang="en-US" altLang="ko-KR" sz="10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3. </a:t>
            </a:r>
            <a:r>
              <a:rPr lang="en-US" sz="1000" dirty="0"/>
              <a:t>Cloud </a:t>
            </a:r>
            <a:r>
              <a:rPr lang="en-US" sz="1000" dirty="0" err="1"/>
              <a:t>Env</a:t>
            </a:r>
            <a:endParaRPr kumimoji="0" lang="en-US" altLang="ko-KR" sz="1000" b="0" i="0" u="none" strike="noStrike" kern="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09" name="갈매기형 수장 108">
            <a:extLst>
              <a:ext uri="{FF2B5EF4-FFF2-40B4-BE49-F238E27FC236}">
                <a16:creationId xmlns:a16="http://schemas.microsoft.com/office/drawing/2014/main" id="{F31C1CD2-4DEA-417F-A747-6E4D25C178AE}"/>
              </a:ext>
            </a:extLst>
          </p:cNvPr>
          <p:cNvSpPr/>
          <p:nvPr/>
        </p:nvSpPr>
        <p:spPr>
          <a:xfrm>
            <a:off x="5538763" y="1440585"/>
            <a:ext cx="1692000" cy="202773"/>
          </a:xfrm>
          <a:prstGeom prst="chevron">
            <a:avLst>
              <a:gd name="adj" fmla="val 29621"/>
            </a:avLst>
          </a:prstGeom>
          <a:solidFill>
            <a:srgbClr val="91969B"/>
          </a:solidFill>
          <a:ln w="12700">
            <a:solidFill>
              <a:schemeClr val="bg1"/>
            </a:solidFill>
          </a:ln>
          <a:effectLst/>
        </p:spPr>
        <p:txBody>
          <a:bodyPr wrap="none" lIns="144000" anchor="ctr"/>
          <a:lstStyle>
            <a:defPPr>
              <a:defRPr lang="ko-KR"/>
            </a:defPPr>
            <a:lvl1pPr marL="0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9595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190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8785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38380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47976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57571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7166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6761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 latinLnBrk="0">
              <a:buClrTx/>
              <a:defRPr/>
            </a:pPr>
            <a:r>
              <a:rPr lang="en-US" altLang="ko-KR" sz="1000" kern="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4. API Services</a:t>
            </a:r>
          </a:p>
        </p:txBody>
      </p:sp>
      <p:sp>
        <p:nvSpPr>
          <p:cNvPr id="110" name="갈매기형 수장 109">
            <a:extLst>
              <a:ext uri="{FF2B5EF4-FFF2-40B4-BE49-F238E27FC236}">
                <a16:creationId xmlns:a16="http://schemas.microsoft.com/office/drawing/2014/main" id="{1C7B0276-6017-47F5-8BD4-1EAE623D5ADD}"/>
              </a:ext>
            </a:extLst>
          </p:cNvPr>
          <p:cNvSpPr/>
          <p:nvPr/>
        </p:nvSpPr>
        <p:spPr>
          <a:xfrm>
            <a:off x="7205166" y="1443424"/>
            <a:ext cx="1692000" cy="198463"/>
          </a:xfrm>
          <a:prstGeom prst="chevron">
            <a:avLst>
              <a:gd name="adj" fmla="val 29621"/>
            </a:avLst>
          </a:prstGeom>
          <a:solidFill>
            <a:srgbClr val="505458"/>
          </a:solidFill>
          <a:ln w="12700">
            <a:solidFill>
              <a:schemeClr val="bg1"/>
            </a:solidFill>
          </a:ln>
          <a:effectLst/>
        </p:spPr>
        <p:txBody>
          <a:bodyPr wrap="none" lIns="144000" anchor="ctr"/>
          <a:lstStyle>
            <a:defPPr>
              <a:defRPr lang="ko-KR"/>
            </a:defPPr>
            <a:lvl1pPr marL="0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9595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190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8785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38380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47976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57571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7166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6761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 latinLnBrk="0">
              <a:buClrTx/>
              <a:defRPr/>
            </a:pPr>
            <a:r>
              <a:rPr kumimoji="0" lang="en-US" altLang="ko-KR" sz="10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5</a:t>
            </a:r>
            <a:r>
              <a:rPr lang="en-US" altLang="ko-KR" sz="1000" kern="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Front REST API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73A66CE-BD8E-4BB7-B837-8519770B35C9}"/>
              </a:ext>
            </a:extLst>
          </p:cNvPr>
          <p:cNvSpPr/>
          <p:nvPr/>
        </p:nvSpPr>
        <p:spPr>
          <a:xfrm>
            <a:off x="8803456" y="1448050"/>
            <a:ext cx="125914" cy="190800"/>
          </a:xfrm>
          <a:prstGeom prst="rect">
            <a:avLst/>
          </a:prstGeom>
          <a:solidFill>
            <a:srgbClr val="505458"/>
          </a:solidFill>
          <a:ln w="12700">
            <a:noFill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9595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190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8785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38380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47976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57571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7166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6761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-60" normalizeH="0" baseline="0" noProof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5094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"/>
          <p:cNvSpPr/>
          <p:nvPr/>
        </p:nvSpPr>
        <p:spPr>
          <a:xfrm>
            <a:off x="0" y="293607"/>
            <a:ext cx="9144000" cy="484989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6" name="Google Shape;136;p4"/>
          <p:cNvSpPr txBox="1">
            <a:spLocks noGrp="1"/>
          </p:cNvSpPr>
          <p:nvPr>
            <p:ph type="sldNum" idx="12"/>
          </p:nvPr>
        </p:nvSpPr>
        <p:spPr>
          <a:xfrm>
            <a:off x="8001000" y="4868398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  <p:sp>
        <p:nvSpPr>
          <p:cNvPr id="137" name="Google Shape;137;p4"/>
          <p:cNvSpPr txBox="1"/>
          <p:nvPr/>
        </p:nvSpPr>
        <p:spPr>
          <a:xfrm>
            <a:off x="255743" y="46689"/>
            <a:ext cx="2128866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25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한양대학교 공학대학원컴퓨터공학전공</a:t>
            </a:r>
            <a:endParaRPr/>
          </a:p>
        </p:txBody>
      </p:sp>
      <p:pic>
        <p:nvPicPr>
          <p:cNvPr id="138" name="Google Shape;13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39234"/>
            <a:ext cx="211779" cy="21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9" name="Google Shape;139;p4"/>
          <p:cNvSpPr/>
          <p:nvPr/>
        </p:nvSpPr>
        <p:spPr>
          <a:xfrm>
            <a:off x="5792735" y="-13738"/>
            <a:ext cx="1116000" cy="308383"/>
          </a:xfrm>
          <a:prstGeom prst="rect">
            <a:avLst/>
          </a:prstGeom>
          <a:noFill/>
          <a:ln w="952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연구 내용</a:t>
            </a:r>
            <a:endParaRPr/>
          </a:p>
        </p:txBody>
      </p:sp>
      <p:sp>
        <p:nvSpPr>
          <p:cNvPr id="140" name="Google Shape;140;p4"/>
          <p:cNvSpPr/>
          <p:nvPr/>
        </p:nvSpPr>
        <p:spPr>
          <a:xfrm>
            <a:off x="6912410" y="-13738"/>
            <a:ext cx="1116000" cy="308383"/>
          </a:xfrm>
          <a:prstGeom prst="rect">
            <a:avLst/>
          </a:prstGeom>
          <a:noFill/>
          <a:ln w="952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연구 결과</a:t>
            </a:r>
            <a:endParaRPr/>
          </a:p>
        </p:txBody>
      </p:sp>
      <p:sp>
        <p:nvSpPr>
          <p:cNvPr id="141" name="Google Shape;141;p4"/>
          <p:cNvSpPr/>
          <p:nvPr/>
        </p:nvSpPr>
        <p:spPr>
          <a:xfrm>
            <a:off x="8027924" y="-13738"/>
            <a:ext cx="1116000" cy="308383"/>
          </a:xfrm>
          <a:prstGeom prst="rect">
            <a:avLst/>
          </a:prstGeom>
          <a:noFill/>
          <a:ln w="952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결론</a:t>
            </a:r>
            <a:endParaRPr/>
          </a:p>
        </p:txBody>
      </p:sp>
      <p:sp>
        <p:nvSpPr>
          <p:cNvPr id="142" name="Google Shape;142;p4"/>
          <p:cNvSpPr/>
          <p:nvPr/>
        </p:nvSpPr>
        <p:spPr>
          <a:xfrm>
            <a:off x="4679565" y="-13738"/>
            <a:ext cx="1116000" cy="3083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연구 배경 및 목적</a:t>
            </a:r>
            <a:endParaRPr/>
          </a:p>
        </p:txBody>
      </p:sp>
      <p:sp>
        <p:nvSpPr>
          <p:cNvPr id="15" name="Google Shape;135;p4"/>
          <p:cNvSpPr txBox="1"/>
          <p:nvPr/>
        </p:nvSpPr>
        <p:spPr>
          <a:xfrm>
            <a:off x="463923" y="454695"/>
            <a:ext cx="420802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0</a:t>
            </a:r>
            <a:r>
              <a:rPr lang="en-US" altLang="ko-KR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3.  </a:t>
            </a:r>
            <a:r>
              <a:rPr lang="en-US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Flowchart</a:t>
            </a:r>
            <a:endParaRPr lang="ko-KR" altLang="en-US" sz="1800" b="1" dirty="0">
              <a:solidFill>
                <a:srgbClr val="0C5094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" name="AutoShape 31">
            <a:extLst>
              <a:ext uri="{FF2B5EF4-FFF2-40B4-BE49-F238E27FC236}">
                <a16:creationId xmlns:a16="http://schemas.microsoft.com/office/drawing/2014/main" id="{7711AB4D-DEF2-4616-9326-ACC7D3DAD6B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49831" y="1464600"/>
            <a:ext cx="1628218" cy="972000"/>
          </a:xfrm>
          <a:prstGeom prst="rect">
            <a:avLst/>
          </a:prstGeom>
          <a:solidFill>
            <a:srgbClr val="EE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defPPr>
              <a:defRPr lang="ko-KR"/>
            </a:defPPr>
            <a:lvl1pPr marL="0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09595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19190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28785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38380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47976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057571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567166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076761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" lvl="0" indent="-85725" defTabSz="583296" fontAlgn="base" latinLnBrk="0"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90000"/>
              <a:buFontTx/>
              <a:buChar char="•"/>
              <a:tabLst>
                <a:tab pos="266678" algn="l"/>
              </a:tabLst>
              <a:defRPr/>
            </a:pPr>
            <a:r>
              <a:rPr kumimoji="1" lang="en-US" altLang="ko-KR" sz="9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Fetch YouTube Titles</a:t>
            </a:r>
          </a:p>
          <a:p>
            <a:pPr marL="85725" lvl="0" indent="-85725" defTabSz="583296" fontAlgn="base" latinLnBrk="0"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90000"/>
              <a:buFontTx/>
              <a:buChar char="•"/>
              <a:tabLst>
                <a:tab pos="266678" algn="l"/>
              </a:tabLst>
              <a:defRPr/>
            </a:pPr>
            <a:r>
              <a:rPr kumimoji="1" lang="en-US" altLang="ko-KR" sz="9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Clean &amp; Filter</a:t>
            </a:r>
          </a:p>
          <a:p>
            <a:pPr marL="85725" lvl="0" indent="-85725" defTabSz="583296" fontAlgn="base" latinLnBrk="0"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90000"/>
              <a:buFontTx/>
              <a:buChar char="•"/>
              <a:tabLst>
                <a:tab pos="266678" algn="l"/>
              </a:tabLst>
              <a:defRPr/>
            </a:pPr>
            <a:r>
              <a:rPr kumimoji="1" lang="en-US" altLang="ko-KR" sz="9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Define Evaluation Targets</a:t>
            </a:r>
            <a:endParaRPr kumimoji="1" lang="ko-KR" altLang="en-US" sz="900" b="0" i="0" u="none" strike="noStrike" kern="100" cap="none" spc="-8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6505A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grpSp>
        <p:nvGrpSpPr>
          <p:cNvPr id="2" name="그룹 26"/>
          <p:cNvGrpSpPr/>
          <p:nvPr/>
        </p:nvGrpSpPr>
        <p:grpSpPr>
          <a:xfrm>
            <a:off x="539551" y="939192"/>
            <a:ext cx="8256466" cy="507316"/>
            <a:chOff x="151992" y="1535373"/>
            <a:chExt cx="9060573" cy="556721"/>
          </a:xfrm>
        </p:grpSpPr>
        <p:sp>
          <p:nvSpPr>
            <p:cNvPr id="28" name="갈매기형 수장 27">
              <a:extLst>
                <a:ext uri="{FF2B5EF4-FFF2-40B4-BE49-F238E27FC236}">
                  <a16:creationId xmlns:a16="http://schemas.microsoft.com/office/drawing/2014/main" id="{2C6D8946-BBDF-441D-A9D5-0C0C2D9DC04B}"/>
                </a:ext>
              </a:extLst>
            </p:cNvPr>
            <p:cNvSpPr/>
            <p:nvPr/>
          </p:nvSpPr>
          <p:spPr>
            <a:xfrm>
              <a:off x="1945845" y="1869574"/>
              <a:ext cx="1856784" cy="222520"/>
            </a:xfrm>
            <a:prstGeom prst="chevron">
              <a:avLst>
                <a:gd name="adj" fmla="val 29621"/>
              </a:avLst>
            </a:prstGeom>
            <a:solidFill>
              <a:srgbClr val="D8DBE0"/>
            </a:solidFill>
            <a:ln w="12700">
              <a:solidFill>
                <a:schemeClr val="bg1"/>
              </a:solidFill>
            </a:ln>
            <a:effectLst/>
          </p:spPr>
          <p:txBody>
            <a:bodyPr wrap="none" lIns="144000" anchor="ctr"/>
            <a:lstStyle>
              <a:defPPr>
                <a:defRPr lang="ko-KR"/>
              </a:defPPr>
              <a:lvl1pPr marL="0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595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9190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785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8380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976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7571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7166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6761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914400" latinLnBrk="0">
                <a:buClrTx/>
                <a:defRPr/>
              </a:pPr>
              <a:r>
                <a:rPr kumimoji="0" lang="en-US" altLang="ko-KR" sz="1000" b="0" i="0" u="none" strike="noStrike" kern="0" cap="none" spc="-6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2. </a:t>
              </a:r>
              <a:r>
                <a:rPr lang="en-US" sz="1000" dirty="0"/>
                <a:t>Local Server</a:t>
              </a:r>
              <a:endParaRPr kumimoji="0" lang="en-US" altLang="ko-KR" sz="10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sp>
          <p:nvSpPr>
            <p:cNvPr id="29" name="오각형 28">
              <a:extLst>
                <a:ext uri="{FF2B5EF4-FFF2-40B4-BE49-F238E27FC236}">
                  <a16:creationId xmlns:a16="http://schemas.microsoft.com/office/drawing/2014/main" id="{33610352-CD9B-47F5-AFD3-2B52FF495AA9}"/>
                </a:ext>
              </a:extLst>
            </p:cNvPr>
            <p:cNvSpPr/>
            <p:nvPr/>
          </p:nvSpPr>
          <p:spPr>
            <a:xfrm>
              <a:off x="151992" y="1869574"/>
              <a:ext cx="1856783" cy="222520"/>
            </a:xfrm>
            <a:prstGeom prst="homePlate">
              <a:avLst>
                <a:gd name="adj" fmla="val 31474"/>
              </a:avLst>
            </a:prstGeom>
            <a:solidFill>
              <a:srgbClr val="EEF0F2"/>
            </a:solidFill>
            <a:ln w="12700">
              <a:solidFill>
                <a:schemeClr val="bg1"/>
              </a:solidFill>
            </a:ln>
            <a:effectLst/>
          </p:spPr>
          <p:txBody>
            <a:bodyPr wrap="none" lIns="144000" anchor="ctr"/>
            <a:lstStyle>
              <a:defPPr>
                <a:defRPr lang="ko-KR"/>
              </a:defPPr>
              <a:lvl1pPr marL="0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595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9190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785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8380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976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7571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7166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6761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914400" latinLnBrk="0">
                <a:buClrTx/>
                <a:defRPr/>
              </a:pPr>
              <a:r>
                <a:rPr kumimoji="0" lang="en-US" altLang="ko-KR" sz="1000" b="0" i="0" u="none" strike="noStrike" kern="0" cap="none" spc="-6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1. D</a:t>
              </a:r>
              <a:r>
                <a:rPr lang="en-US" sz="1000" dirty="0" err="1"/>
                <a:t>ata</a:t>
              </a:r>
              <a:r>
                <a:rPr lang="en-US" sz="1000" dirty="0"/>
                <a:t> Clipping</a:t>
              </a:r>
              <a:endParaRPr kumimoji="0" lang="en-US" altLang="ko-KR" sz="10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sp>
          <p:nvSpPr>
            <p:cNvPr id="30" name="갈매기형 수장 29">
              <a:extLst>
                <a:ext uri="{FF2B5EF4-FFF2-40B4-BE49-F238E27FC236}">
                  <a16:creationId xmlns:a16="http://schemas.microsoft.com/office/drawing/2014/main" id="{844220E8-EAC0-40FF-9951-6D96A72D22B8}"/>
                </a:ext>
              </a:extLst>
            </p:cNvPr>
            <p:cNvSpPr/>
            <p:nvPr/>
          </p:nvSpPr>
          <p:spPr>
            <a:xfrm>
              <a:off x="3739698" y="1869574"/>
              <a:ext cx="1856784" cy="222520"/>
            </a:xfrm>
            <a:prstGeom prst="chevron">
              <a:avLst>
                <a:gd name="adj" fmla="val 29621"/>
              </a:avLst>
            </a:prstGeom>
            <a:solidFill>
              <a:srgbClr val="B5BCC3"/>
            </a:solidFill>
            <a:ln w="12700">
              <a:solidFill>
                <a:schemeClr val="bg1"/>
              </a:solidFill>
            </a:ln>
            <a:effectLst/>
          </p:spPr>
          <p:txBody>
            <a:bodyPr wrap="none" lIns="144000" anchor="ctr"/>
            <a:lstStyle>
              <a:defPPr>
                <a:defRPr lang="ko-KR"/>
              </a:defPPr>
              <a:lvl1pPr marL="0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595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9190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785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8380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976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7571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7166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6761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914400" latinLnBrk="0">
                <a:buClrTx/>
                <a:defRPr/>
              </a:pPr>
              <a:r>
                <a:rPr kumimoji="0" lang="en-US" altLang="ko-KR" sz="1000" b="0" i="0" u="none" strike="noStrike" kern="0" cap="none" spc="-6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3. </a:t>
              </a:r>
              <a:r>
                <a:rPr lang="en-US" sz="1000" dirty="0"/>
                <a:t>Cloud </a:t>
              </a:r>
              <a:r>
                <a:rPr lang="en-US" sz="1000" dirty="0" err="1"/>
                <a:t>Env</a:t>
              </a:r>
              <a:endParaRPr kumimoji="0" lang="en-US" altLang="ko-KR" sz="10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sp>
          <p:nvSpPr>
            <p:cNvPr id="31" name="갈매기형 수장 30">
              <a:extLst>
                <a:ext uri="{FF2B5EF4-FFF2-40B4-BE49-F238E27FC236}">
                  <a16:creationId xmlns:a16="http://schemas.microsoft.com/office/drawing/2014/main" id="{F31C1CD2-4DEA-417F-A747-6E4D25C178AE}"/>
                </a:ext>
              </a:extLst>
            </p:cNvPr>
            <p:cNvSpPr/>
            <p:nvPr/>
          </p:nvSpPr>
          <p:spPr>
            <a:xfrm>
              <a:off x="5533551" y="1869574"/>
              <a:ext cx="1856784" cy="222520"/>
            </a:xfrm>
            <a:prstGeom prst="chevron">
              <a:avLst>
                <a:gd name="adj" fmla="val 29621"/>
              </a:avLst>
            </a:prstGeom>
            <a:solidFill>
              <a:srgbClr val="91969B"/>
            </a:solidFill>
            <a:ln w="12700">
              <a:solidFill>
                <a:schemeClr val="bg1"/>
              </a:solidFill>
            </a:ln>
            <a:effectLst/>
          </p:spPr>
          <p:txBody>
            <a:bodyPr wrap="none" lIns="144000" anchor="ctr"/>
            <a:lstStyle>
              <a:defPPr>
                <a:defRPr lang="ko-KR"/>
              </a:defPPr>
              <a:lvl1pPr marL="0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595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9190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785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8380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976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7571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7166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6761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914400" latinLnBrk="0">
                <a:buClrTx/>
                <a:defRPr/>
              </a:pPr>
              <a:r>
                <a:rPr lang="en-US" altLang="ko-KR" sz="1000" kern="0" spc="-6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4. API Services</a:t>
              </a:r>
            </a:p>
          </p:txBody>
        </p:sp>
        <p:sp>
          <p:nvSpPr>
            <p:cNvPr id="32" name="갈매기형 수장 31">
              <a:extLst>
                <a:ext uri="{FF2B5EF4-FFF2-40B4-BE49-F238E27FC236}">
                  <a16:creationId xmlns:a16="http://schemas.microsoft.com/office/drawing/2014/main" id="{1C7B0276-6017-47F5-8BD4-1EAE623D5ADD}"/>
                </a:ext>
              </a:extLst>
            </p:cNvPr>
            <p:cNvSpPr/>
            <p:nvPr/>
          </p:nvSpPr>
          <p:spPr>
            <a:xfrm>
              <a:off x="7327403" y="1872689"/>
              <a:ext cx="1856784" cy="217790"/>
            </a:xfrm>
            <a:prstGeom prst="chevron">
              <a:avLst>
                <a:gd name="adj" fmla="val 29621"/>
              </a:avLst>
            </a:prstGeom>
            <a:solidFill>
              <a:srgbClr val="505458"/>
            </a:solidFill>
            <a:ln w="12700">
              <a:solidFill>
                <a:schemeClr val="bg1"/>
              </a:solidFill>
            </a:ln>
            <a:effectLst/>
          </p:spPr>
          <p:txBody>
            <a:bodyPr wrap="none" lIns="144000" anchor="ctr"/>
            <a:lstStyle>
              <a:defPPr>
                <a:defRPr lang="ko-KR"/>
              </a:defPPr>
              <a:lvl1pPr marL="0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595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9190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785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8380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976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7571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7166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6761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914400" latinLnBrk="0">
                <a:buClrTx/>
                <a:defRPr/>
              </a:pPr>
              <a:r>
                <a:rPr kumimoji="0" lang="en-US" altLang="ko-KR" sz="1000" b="0" i="0" u="none" strike="noStrike" kern="0" cap="none" spc="-6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5</a:t>
              </a:r>
              <a:r>
                <a:rPr lang="en-US" altLang="ko-KR" sz="1000" kern="0" spc="-6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. Front REST API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3A66CE-BD8E-4BB7-B837-8519770B35C9}"/>
                </a:ext>
              </a:extLst>
            </p:cNvPr>
            <p:cNvSpPr/>
            <p:nvPr/>
          </p:nvSpPr>
          <p:spPr>
            <a:xfrm>
              <a:off x="9074388" y="1877766"/>
              <a:ext cx="138177" cy="209381"/>
            </a:xfrm>
            <a:prstGeom prst="rect">
              <a:avLst/>
            </a:prstGeom>
            <a:solidFill>
              <a:srgbClr val="505458"/>
            </a:solidFill>
            <a:ln w="12700">
              <a:noFill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595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9190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785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8380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976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7571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7166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6761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-60" normalizeH="0" baseline="0" noProof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grpSp>
          <p:nvGrpSpPr>
            <p:cNvPr id="3" name="그룹 54">
              <a:extLst>
                <a:ext uri="{FF2B5EF4-FFF2-40B4-BE49-F238E27FC236}">
                  <a16:creationId xmlns:a16="http://schemas.microsoft.com/office/drawing/2014/main" id="{9C5F23E9-EA06-4961-A979-BAFFE664AEAF}"/>
                </a:ext>
              </a:extLst>
            </p:cNvPr>
            <p:cNvGrpSpPr/>
            <p:nvPr/>
          </p:nvGrpSpPr>
          <p:grpSpPr>
            <a:xfrm>
              <a:off x="176808" y="1535373"/>
              <a:ext cx="1958102" cy="202650"/>
              <a:chOff x="1051644" y="2360842"/>
              <a:chExt cx="1958102" cy="202650"/>
            </a:xfrm>
          </p:grpSpPr>
          <p:sp>
            <p:nvSpPr>
              <p:cNvPr id="35" name="TextBox 170">
                <a:extLst>
                  <a:ext uri="{FF2B5EF4-FFF2-40B4-BE49-F238E27FC236}">
                    <a16:creationId xmlns:a16="http://schemas.microsoft.com/office/drawing/2014/main" id="{90D2620E-4C8B-44DB-94AD-65F5A465A342}"/>
                  </a:ext>
                </a:extLst>
              </p:cNvPr>
              <p:cNvSpPr txBox="1"/>
              <p:nvPr/>
            </p:nvSpPr>
            <p:spPr>
              <a:xfrm>
                <a:off x="1328518" y="2360842"/>
                <a:ext cx="1681228" cy="20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 marL="0" algn="l" defTabSz="1019190" rtl="0" eaLnBrk="1" latinLnBrk="1" hangingPunct="1">
                  <a:defRPr sz="20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9595" algn="l" defTabSz="1019190" rtl="0" eaLnBrk="1" latinLnBrk="1" hangingPunct="1">
                  <a:defRPr sz="20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19190" algn="l" defTabSz="1019190" rtl="0" eaLnBrk="1" latinLnBrk="1" hangingPunct="1">
                  <a:defRPr sz="20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28785" algn="l" defTabSz="1019190" rtl="0" eaLnBrk="1" latinLnBrk="1" hangingPunct="1">
                  <a:defRPr sz="20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38380" algn="l" defTabSz="1019190" rtl="0" eaLnBrk="1" latinLnBrk="1" hangingPunct="1">
                  <a:defRPr sz="20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47976" algn="l" defTabSz="1019190" rtl="0" eaLnBrk="1" latinLnBrk="1" hangingPunct="1">
                  <a:defRPr sz="20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57571" algn="l" defTabSz="1019190" rtl="0" eaLnBrk="1" latinLnBrk="1" hangingPunct="1">
                  <a:defRPr sz="20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567166" algn="l" defTabSz="1019190" rtl="0" eaLnBrk="1" latinLnBrk="1" hangingPunct="1">
                  <a:defRPr sz="20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076761" algn="l" defTabSz="1019190" rtl="0" eaLnBrk="1" latinLnBrk="1" hangingPunct="1">
                  <a:defRPr sz="20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spc="-99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B416F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sym typeface="Wingdings"/>
                  </a:rPr>
                  <a:t>End-to-End (E2E) Pipeline</a:t>
                </a:r>
                <a:endParaRPr lang="ko-KR" altLang="en-US" sz="1200" spc="-99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B416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grpSp>
            <p:nvGrpSpPr>
              <p:cNvPr id="4" name="그룹 56">
                <a:extLst>
                  <a:ext uri="{FF2B5EF4-FFF2-40B4-BE49-F238E27FC236}">
                    <a16:creationId xmlns:a16="http://schemas.microsoft.com/office/drawing/2014/main" id="{38865273-CF66-4289-8FB0-F8B30A357672}"/>
                  </a:ext>
                </a:extLst>
              </p:cNvPr>
              <p:cNvGrpSpPr/>
              <p:nvPr/>
            </p:nvGrpSpPr>
            <p:grpSpPr>
              <a:xfrm>
                <a:off x="1051644" y="2388135"/>
                <a:ext cx="154931" cy="113043"/>
                <a:chOff x="976830" y="2397944"/>
                <a:chExt cx="128038" cy="93424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C5418BD0-93B1-4326-8C3E-F73BFBA6E700}"/>
                    </a:ext>
                  </a:extLst>
                </p:cNvPr>
                <p:cNvSpPr/>
                <p:nvPr/>
              </p:nvSpPr>
              <p:spPr>
                <a:xfrm>
                  <a:off x="976830" y="2397944"/>
                  <a:ext cx="93420" cy="93424"/>
                </a:xfrm>
                <a:prstGeom prst="ellipse">
                  <a:avLst/>
                </a:prstGeom>
                <a:solidFill>
                  <a:srgbClr val="1B41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1019190" rtl="0" eaLnBrk="1" latinLnBrk="1" hangingPunct="1">
                    <a:defRPr sz="2006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09595" algn="l" defTabSz="1019190" rtl="0" eaLnBrk="1" latinLnBrk="1" hangingPunct="1">
                    <a:defRPr sz="2006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19190" algn="l" defTabSz="1019190" rtl="0" eaLnBrk="1" latinLnBrk="1" hangingPunct="1">
                    <a:defRPr sz="2006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28785" algn="l" defTabSz="1019190" rtl="0" eaLnBrk="1" latinLnBrk="1" hangingPunct="1">
                    <a:defRPr sz="2006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38380" algn="l" defTabSz="1019190" rtl="0" eaLnBrk="1" latinLnBrk="1" hangingPunct="1">
                    <a:defRPr sz="2006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47976" algn="l" defTabSz="1019190" rtl="0" eaLnBrk="1" latinLnBrk="1" hangingPunct="1">
                    <a:defRPr sz="2006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057571" algn="l" defTabSz="1019190" rtl="0" eaLnBrk="1" latinLnBrk="1" hangingPunct="1">
                    <a:defRPr sz="2006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567166" algn="l" defTabSz="1019190" rtl="0" eaLnBrk="1" latinLnBrk="1" hangingPunct="1">
                    <a:defRPr sz="2006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076761" algn="l" defTabSz="1019190" rtl="0" eaLnBrk="1" latinLnBrk="1" hangingPunct="1">
                    <a:defRPr sz="2006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2209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F7726D6C-E2C9-4901-B587-90411B04503B}"/>
                    </a:ext>
                  </a:extLst>
                </p:cNvPr>
                <p:cNvSpPr/>
                <p:nvPr/>
              </p:nvSpPr>
              <p:spPr>
                <a:xfrm>
                  <a:off x="1011448" y="2397944"/>
                  <a:ext cx="93420" cy="93424"/>
                </a:xfrm>
                <a:prstGeom prst="ellipse">
                  <a:avLst/>
                </a:prstGeom>
                <a:solidFill>
                  <a:srgbClr val="4184D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1019190" rtl="0" eaLnBrk="1" latinLnBrk="1" hangingPunct="1">
                    <a:defRPr sz="2006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09595" algn="l" defTabSz="1019190" rtl="0" eaLnBrk="1" latinLnBrk="1" hangingPunct="1">
                    <a:defRPr sz="2006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19190" algn="l" defTabSz="1019190" rtl="0" eaLnBrk="1" latinLnBrk="1" hangingPunct="1">
                    <a:defRPr sz="2006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28785" algn="l" defTabSz="1019190" rtl="0" eaLnBrk="1" latinLnBrk="1" hangingPunct="1">
                    <a:defRPr sz="2006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38380" algn="l" defTabSz="1019190" rtl="0" eaLnBrk="1" latinLnBrk="1" hangingPunct="1">
                    <a:defRPr sz="2006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47976" algn="l" defTabSz="1019190" rtl="0" eaLnBrk="1" latinLnBrk="1" hangingPunct="1">
                    <a:defRPr sz="2006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057571" algn="l" defTabSz="1019190" rtl="0" eaLnBrk="1" latinLnBrk="1" hangingPunct="1">
                    <a:defRPr sz="2006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567166" algn="l" defTabSz="1019190" rtl="0" eaLnBrk="1" latinLnBrk="1" hangingPunct="1">
                    <a:defRPr sz="2006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076761" algn="l" defTabSz="1019190" rtl="0" eaLnBrk="1" latinLnBrk="1" hangingPunct="1">
                    <a:defRPr sz="2006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2209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</p:grpSp>
      </p:grpSp>
      <p:pic>
        <p:nvPicPr>
          <p:cNvPr id="501" name="그림 500">
            <a:extLst>
              <a:ext uri="{FF2B5EF4-FFF2-40B4-BE49-F238E27FC236}">
                <a16:creationId xmlns:a16="http://schemas.microsoft.com/office/drawing/2014/main" id="{7F51EED0-F7E7-46E0-BECF-1C33A0ED489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4"/>
          <a:stretch/>
        </p:blipFill>
        <p:spPr>
          <a:xfrm>
            <a:off x="4586985" y="3052048"/>
            <a:ext cx="166481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직사각형 547">
            <a:extLst>
              <a:ext uri="{FF2B5EF4-FFF2-40B4-BE49-F238E27FC236}">
                <a16:creationId xmlns:a16="http://schemas.microsoft.com/office/drawing/2014/main" id="{8A9AF088-6CCA-4DDE-8A63-65A175161364}"/>
              </a:ext>
            </a:extLst>
          </p:cNvPr>
          <p:cNvSpPr/>
          <p:nvPr/>
        </p:nvSpPr>
        <p:spPr>
          <a:xfrm>
            <a:off x="539552" y="3284808"/>
            <a:ext cx="3918148" cy="849042"/>
          </a:xfrm>
          <a:prstGeom prst="rect">
            <a:avLst/>
          </a:prstGeom>
          <a:gradFill>
            <a:gsLst>
              <a:gs pos="9000">
                <a:srgbClr val="EEF0F2"/>
              </a:gs>
              <a:gs pos="92000">
                <a:schemeClr val="bg1"/>
              </a:gs>
            </a:gsLst>
            <a:lin ang="54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09595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19190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28785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38380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47976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057571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567166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076761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9" name="직사각형 548">
            <a:extLst>
              <a:ext uri="{FF2B5EF4-FFF2-40B4-BE49-F238E27FC236}">
                <a16:creationId xmlns:a16="http://schemas.microsoft.com/office/drawing/2014/main" id="{1952E5BC-3F5A-41F0-B1FB-6551BB30DAF1}"/>
              </a:ext>
            </a:extLst>
          </p:cNvPr>
          <p:cNvSpPr/>
          <p:nvPr/>
        </p:nvSpPr>
        <p:spPr>
          <a:xfrm>
            <a:off x="535631" y="4195995"/>
            <a:ext cx="3923219" cy="540000"/>
          </a:xfrm>
          <a:prstGeom prst="rect">
            <a:avLst/>
          </a:prstGeom>
          <a:solidFill>
            <a:srgbClr val="EEF0F2"/>
          </a:solidFill>
        </p:spPr>
        <p:txBody>
          <a:bodyPr wrap="square" lIns="108000" tIns="108000" rIns="108000" bIns="144000">
            <a:spAutoFit/>
          </a:bodyPr>
          <a:lstStyle>
            <a:defPPr>
              <a:defRPr lang="ko-KR"/>
            </a:defPPr>
            <a:lvl1pPr marL="0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9595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190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8785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38380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47976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57571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7166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6761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" lvl="0" indent="-85725" defTabSz="583296" fontAlgn="base" latinLnBrk="0">
              <a:lnSpc>
                <a:spcPct val="110000"/>
              </a:lnSpc>
              <a:spcAft>
                <a:spcPts val="400"/>
              </a:spcAft>
              <a:buClr>
                <a:srgbClr val="777777"/>
              </a:buClr>
              <a:buSzPct val="90000"/>
              <a:buFontTx/>
              <a:buChar char="•"/>
              <a:tabLst>
                <a:tab pos="266678" algn="l"/>
              </a:tabLst>
              <a:defRPr/>
            </a:pPr>
            <a:r>
              <a:rPr kumimoji="1" lang="en-US" altLang="ko-KR" sz="9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Simplified dataset</a:t>
            </a:r>
            <a:r>
              <a:rPr kumimoji="1" lang="ko-KR" altLang="en-US" sz="9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활용하여 </a:t>
            </a:r>
            <a:r>
              <a:rPr kumimoji="1" lang="en-US" altLang="ko-KR" sz="9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Model </a:t>
            </a:r>
            <a:r>
              <a:rPr kumimoji="1" lang="ko-KR" altLang="en-US" sz="9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성능 향상 시험을 효과적으로 검증</a:t>
            </a:r>
            <a:endParaRPr kumimoji="1" lang="en-US" altLang="ko-KR" sz="900" b="0" i="0" u="none" strike="noStrike" kern="100" cap="none" spc="-8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6505A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85725" lvl="0" indent="-85725" defTabSz="583296" fontAlgn="base" latinLnBrk="0">
              <a:lnSpc>
                <a:spcPct val="110000"/>
              </a:lnSpc>
              <a:spcAft>
                <a:spcPts val="400"/>
              </a:spcAft>
              <a:buClr>
                <a:srgbClr val="777777"/>
              </a:buClr>
              <a:buSzPct val="90000"/>
              <a:buFontTx/>
              <a:buChar char="•"/>
              <a:tabLst>
                <a:tab pos="266678" algn="l"/>
              </a:tabLst>
              <a:defRPr/>
            </a:pPr>
            <a:r>
              <a:rPr kumimoji="1" lang="en-US" altLang="ko-KR" sz="9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Simplified dataset</a:t>
            </a:r>
            <a:r>
              <a:rPr kumimoji="1" lang="ko-KR" altLang="en-US" sz="9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활용하여 </a:t>
            </a:r>
            <a:r>
              <a:rPr kumimoji="1" lang="en-US" altLang="ko-KR" sz="9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TO-BE Metric Model Create</a:t>
            </a:r>
            <a:endParaRPr kumimoji="1" lang="en-US" altLang="ko-KR" sz="900" b="0" i="0" u="none" strike="noStrike" kern="100" cap="none" spc="-8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6505A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550" name="Rectangle 303">
            <a:extLst>
              <a:ext uri="{FF2B5EF4-FFF2-40B4-BE49-F238E27FC236}">
                <a16:creationId xmlns:a16="http://schemas.microsoft.com/office/drawing/2014/main" id="{9828B26E-CF0B-46AF-96F9-D901DD8B4D55}"/>
              </a:ext>
            </a:extLst>
          </p:cNvPr>
          <p:cNvSpPr>
            <a:spLocks noChangeArrowheads="1"/>
          </p:cNvSpPr>
          <p:nvPr/>
        </p:nvSpPr>
        <p:spPr bwMode="gray">
          <a:xfrm>
            <a:off x="535630" y="4073476"/>
            <a:ext cx="643844" cy="194010"/>
          </a:xfrm>
          <a:prstGeom prst="round2SameRect">
            <a:avLst/>
          </a:prstGeom>
          <a:solidFill>
            <a:srgbClr val="BAC9E7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09595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19190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28785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38380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47976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057571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567166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076761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C2643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검증 방안</a:t>
            </a:r>
          </a:p>
        </p:txBody>
      </p:sp>
      <p:grpSp>
        <p:nvGrpSpPr>
          <p:cNvPr id="551" name="그룹 550">
            <a:extLst>
              <a:ext uri="{FF2B5EF4-FFF2-40B4-BE49-F238E27FC236}">
                <a16:creationId xmlns:a16="http://schemas.microsoft.com/office/drawing/2014/main" id="{F00E298C-832B-473E-9DC1-552E67C93002}"/>
              </a:ext>
            </a:extLst>
          </p:cNvPr>
          <p:cNvGrpSpPr/>
          <p:nvPr/>
        </p:nvGrpSpPr>
        <p:grpSpPr>
          <a:xfrm>
            <a:off x="535631" y="2969654"/>
            <a:ext cx="3923219" cy="254627"/>
            <a:chOff x="3976170" y="4474170"/>
            <a:chExt cx="3034230" cy="311764"/>
          </a:xfrm>
        </p:grpSpPr>
        <p:grpSp>
          <p:nvGrpSpPr>
            <p:cNvPr id="552" name="그룹 551">
              <a:extLst>
                <a:ext uri="{FF2B5EF4-FFF2-40B4-BE49-F238E27FC236}">
                  <a16:creationId xmlns:a16="http://schemas.microsoft.com/office/drawing/2014/main" id="{0EE80E73-DC7C-4C37-8432-940F523C5EA0}"/>
                </a:ext>
              </a:extLst>
            </p:cNvPr>
            <p:cNvGrpSpPr/>
            <p:nvPr/>
          </p:nvGrpSpPr>
          <p:grpSpPr>
            <a:xfrm>
              <a:off x="3976170" y="4474367"/>
              <a:ext cx="2947534" cy="311567"/>
              <a:chOff x="4103527" y="4474367"/>
              <a:chExt cx="2947534" cy="311567"/>
            </a:xfrm>
          </p:grpSpPr>
          <p:sp>
            <p:nvSpPr>
              <p:cNvPr id="555" name="Rectangle 303">
                <a:extLst>
                  <a:ext uri="{FF2B5EF4-FFF2-40B4-BE49-F238E27FC236}">
                    <a16:creationId xmlns:a16="http://schemas.microsoft.com/office/drawing/2014/main" id="{2726ABB2-5C07-412E-95E3-8D2E6DDE0BA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730552" y="4490640"/>
                <a:ext cx="2320509" cy="28512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108000" rtlCol="0" anchor="ctr"/>
              <a:lstStyle>
                <a:defPPr>
                  <a:defRPr lang="ko-KR"/>
                </a:defPPr>
                <a:lvl1pPr marL="0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09595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19190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528785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038380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47976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057571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567166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076761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defTabSz="457200" latinLnBrk="0">
                  <a:buClrTx/>
                  <a:defRPr/>
                </a:pPr>
                <a:r>
                  <a:rPr lang="en-US" altLang="ko-KR" sz="1000" kern="100" spc="-50" dirty="0">
                    <a:ln>
                      <a:solidFill>
                        <a:prstClr val="white">
                          <a:lumMod val="65000"/>
                          <a:alpha val="0"/>
                        </a:prstClr>
                      </a:solidFill>
                    </a:ln>
                    <a:solidFill>
                      <a:srgbClr val="0C2643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Lightweight  Dataset</a:t>
                </a:r>
                <a:endParaRPr kumimoji="0" lang="ko-KR" altLang="en-US" sz="1000" b="0" i="0" u="none" strike="noStrike" kern="100" cap="none" spc="-50" normalizeH="0" baseline="0" noProof="0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srgbClr val="0C26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  <p:sp>
            <p:nvSpPr>
              <p:cNvPr id="556" name="모서리가 둥근 직사각형 467">
                <a:extLst>
                  <a:ext uri="{FF2B5EF4-FFF2-40B4-BE49-F238E27FC236}">
                    <a16:creationId xmlns:a16="http://schemas.microsoft.com/office/drawing/2014/main" id="{64396947-AFDC-41B7-805C-855A78D340F2}"/>
                  </a:ext>
                </a:extLst>
              </p:cNvPr>
              <p:cNvSpPr/>
              <p:nvPr/>
            </p:nvSpPr>
            <p:spPr>
              <a:xfrm>
                <a:off x="4103527" y="4474367"/>
                <a:ext cx="606427" cy="311567"/>
              </a:xfrm>
              <a:prstGeom prst="rect">
                <a:avLst/>
              </a:prstGeom>
              <a:solidFill>
                <a:srgbClr val="0C2643"/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09595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19190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528785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038380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47976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057571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567166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076761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0" cap="none" spc="-60" normalizeH="0" baseline="0" noProof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rPr>
                  <a:t>1 </a:t>
                </a:r>
                <a:r>
                  <a:rPr kumimoji="0" lang="ko-KR" altLang="en-US" sz="1000" b="0" i="0" u="none" strike="noStrike" kern="0" cap="none" spc="-60" normalizeH="0" baseline="0" noProof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rPr>
                  <a:t>단계</a:t>
                </a:r>
              </a:p>
            </p:txBody>
          </p:sp>
        </p:grpSp>
        <p:cxnSp>
          <p:nvCxnSpPr>
            <p:cNvPr id="553" name="직선 연결선 552">
              <a:extLst>
                <a:ext uri="{FF2B5EF4-FFF2-40B4-BE49-F238E27FC236}">
                  <a16:creationId xmlns:a16="http://schemas.microsoft.com/office/drawing/2014/main" id="{741C2D48-AA5B-48DA-B01C-AD893919B310}"/>
                </a:ext>
              </a:extLst>
            </p:cNvPr>
            <p:cNvCxnSpPr>
              <a:cxnSpLocks/>
            </p:cNvCxnSpPr>
            <p:nvPr/>
          </p:nvCxnSpPr>
          <p:spPr>
            <a:xfrm>
              <a:off x="3976170" y="4778750"/>
              <a:ext cx="3034230" cy="0"/>
            </a:xfrm>
            <a:prstGeom prst="line">
              <a:avLst/>
            </a:prstGeom>
            <a:ln w="15875">
              <a:solidFill>
                <a:srgbClr val="0C26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직선 연결선 553">
              <a:extLst>
                <a:ext uri="{FF2B5EF4-FFF2-40B4-BE49-F238E27FC236}">
                  <a16:creationId xmlns:a16="http://schemas.microsoft.com/office/drawing/2014/main" id="{03C551B4-A174-49FA-8135-18E763451F21}"/>
                </a:ext>
              </a:extLst>
            </p:cNvPr>
            <p:cNvCxnSpPr>
              <a:cxnSpLocks/>
            </p:cNvCxnSpPr>
            <p:nvPr/>
          </p:nvCxnSpPr>
          <p:spPr>
            <a:xfrm>
              <a:off x="3976170" y="4474170"/>
              <a:ext cx="3034230" cy="0"/>
            </a:xfrm>
            <a:prstGeom prst="line">
              <a:avLst/>
            </a:prstGeom>
            <a:ln w="15875">
              <a:solidFill>
                <a:srgbClr val="0C26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5" name="그룹 724"/>
          <p:cNvGrpSpPr/>
          <p:nvPr/>
        </p:nvGrpSpPr>
        <p:grpSpPr>
          <a:xfrm>
            <a:off x="2085046" y="3447970"/>
            <a:ext cx="759606" cy="419367"/>
            <a:chOff x="2148504" y="3517822"/>
            <a:chExt cx="759606" cy="419367"/>
          </a:xfrm>
        </p:grpSpPr>
        <p:pic>
          <p:nvPicPr>
            <p:cNvPr id="564" name="Picture 5">
              <a:extLst>
                <a:ext uri="{FF2B5EF4-FFF2-40B4-BE49-F238E27FC236}">
                  <a16:creationId xmlns:a16="http://schemas.microsoft.com/office/drawing/2014/main" id="{4809B226-7BBC-4613-B798-13C10B0A80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2573" y="3517822"/>
              <a:ext cx="382980" cy="221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5" name="순서도: 처리 564">
              <a:extLst>
                <a:ext uri="{FF2B5EF4-FFF2-40B4-BE49-F238E27FC236}">
                  <a16:creationId xmlns:a16="http://schemas.microsoft.com/office/drawing/2014/main" id="{B5195ED3-0E09-47AA-A74B-DE032E935922}"/>
                </a:ext>
              </a:extLst>
            </p:cNvPr>
            <p:cNvSpPr/>
            <p:nvPr/>
          </p:nvSpPr>
          <p:spPr>
            <a:xfrm>
              <a:off x="2148504" y="3808601"/>
              <a:ext cx="759606" cy="128588"/>
            </a:xfrm>
            <a:prstGeom prst="flowChartProcess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>
              <a:defPPr>
                <a:defRPr lang="ko-KR"/>
              </a:defPPr>
              <a:lvl1pPr marL="0" algn="l" defTabSz="1019190" rtl="0" eaLnBrk="1" latinLnBrk="1" hangingPunct="1">
                <a:defRPr sz="20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595" algn="l" defTabSz="1019190" rtl="0" eaLnBrk="1" latinLnBrk="1" hangingPunct="1">
                <a:defRPr sz="20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9190" algn="l" defTabSz="1019190" rtl="0" eaLnBrk="1" latinLnBrk="1" hangingPunct="1">
                <a:defRPr sz="20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785" algn="l" defTabSz="1019190" rtl="0" eaLnBrk="1" latinLnBrk="1" hangingPunct="1">
                <a:defRPr sz="20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8380" algn="l" defTabSz="1019190" rtl="0" eaLnBrk="1" latinLnBrk="1" hangingPunct="1">
                <a:defRPr sz="20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976" algn="l" defTabSz="1019190" rtl="0" eaLnBrk="1" latinLnBrk="1" hangingPunct="1">
                <a:defRPr sz="20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7571" algn="l" defTabSz="1019190" rtl="0" eaLnBrk="1" latinLnBrk="1" hangingPunct="1">
                <a:defRPr sz="20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7166" algn="l" defTabSz="1019190" rtl="0" eaLnBrk="1" latinLnBrk="1" hangingPunct="1">
                <a:defRPr sz="20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6761" algn="l" defTabSz="1019190" rtl="0" eaLnBrk="1" latinLnBrk="1" hangingPunct="1">
                <a:defRPr sz="20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19190" rtl="0" eaLnBrk="0" fontAlgn="base" latinLnBrk="1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1" i="0" u="none" strike="noStrike" kern="100" cap="none" spc="-3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46505A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rPr>
                <a:t>Model</a:t>
              </a:r>
              <a:r>
                <a:rPr kumimoji="1" lang="ko-KR" altLang="en-US" sz="800" b="1" i="0" u="none" strike="noStrike" kern="100" cap="none" spc="-3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46505A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rPr>
                <a:t> </a:t>
              </a:r>
              <a:r>
                <a:rPr kumimoji="1" lang="ko-KR" altLang="en-US" sz="800" b="1" kern="100" spc="-3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46505A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성능시험</a:t>
              </a:r>
              <a:endParaRPr kumimoji="1" lang="en-US" altLang="ko-KR" sz="800" b="1" i="0" u="none" strike="noStrike" kern="100" cap="none" spc="-3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endParaRPr>
            </a:p>
          </p:txBody>
        </p:sp>
      </p:grpSp>
      <p:grpSp>
        <p:nvGrpSpPr>
          <p:cNvPr id="726" name="그룹 725"/>
          <p:cNvGrpSpPr/>
          <p:nvPr/>
        </p:nvGrpSpPr>
        <p:grpSpPr>
          <a:xfrm>
            <a:off x="687985" y="3447970"/>
            <a:ext cx="781920" cy="503440"/>
            <a:chOff x="719735" y="3559284"/>
            <a:chExt cx="781920" cy="503440"/>
          </a:xfrm>
        </p:grpSpPr>
        <p:grpSp>
          <p:nvGrpSpPr>
            <p:cNvPr id="557" name="그룹 556">
              <a:extLst>
                <a:ext uri="{FF2B5EF4-FFF2-40B4-BE49-F238E27FC236}">
                  <a16:creationId xmlns:a16="http://schemas.microsoft.com/office/drawing/2014/main" id="{532B64DD-2146-49EA-BE67-A17CDF93CF53}"/>
                </a:ext>
              </a:extLst>
            </p:cNvPr>
            <p:cNvGrpSpPr/>
            <p:nvPr/>
          </p:nvGrpSpPr>
          <p:grpSpPr>
            <a:xfrm>
              <a:off x="841104" y="3736920"/>
              <a:ext cx="550320" cy="325804"/>
              <a:chOff x="859319" y="4865573"/>
              <a:chExt cx="592024" cy="251668"/>
            </a:xfrm>
          </p:grpSpPr>
          <p:grpSp>
            <p:nvGrpSpPr>
              <p:cNvPr id="558" name="Group 187">
                <a:extLst>
                  <a:ext uri="{FF2B5EF4-FFF2-40B4-BE49-F238E27FC236}">
                    <a16:creationId xmlns:a16="http://schemas.microsoft.com/office/drawing/2014/main" id="{0C27EF4F-786F-4819-965D-F6D21B06C4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78556" y="4865573"/>
                <a:ext cx="546071" cy="251668"/>
                <a:chOff x="3061" y="1502"/>
                <a:chExt cx="409" cy="295"/>
              </a:xfrm>
            </p:grpSpPr>
            <p:sp>
              <p:nvSpPr>
                <p:cNvPr id="560" name="AutoShape 188">
                  <a:extLst>
                    <a:ext uri="{FF2B5EF4-FFF2-40B4-BE49-F238E27FC236}">
                      <a16:creationId xmlns:a16="http://schemas.microsoft.com/office/drawing/2014/main" id="{DB4702EA-76DA-4B30-84A0-751093671F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1" y="1518"/>
                  <a:ext cx="409" cy="279"/>
                </a:xfrm>
                <a:prstGeom prst="can">
                  <a:avLst>
                    <a:gd name="adj" fmla="val 40893"/>
                  </a:avLst>
                </a:prstGeom>
                <a:solidFill>
                  <a:srgbClr val="D8DBE0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ko-KR"/>
                  </a:defPPr>
                  <a:lvl1pPr marL="0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09595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19190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28785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38380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47976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057571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567166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076761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61" name="Oval 189">
                  <a:extLst>
                    <a:ext uri="{FF2B5EF4-FFF2-40B4-BE49-F238E27FC236}">
                      <a16:creationId xmlns:a16="http://schemas.microsoft.com/office/drawing/2014/main" id="{F36AC15C-E267-4C96-B93E-18A380AE13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1" y="1502"/>
                  <a:ext cx="409" cy="126"/>
                </a:xfrm>
                <a:prstGeom prst="ellipse">
                  <a:avLst/>
                </a:prstGeom>
                <a:solidFill>
                  <a:srgbClr val="D8DBE0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ko-KR"/>
                  </a:defPPr>
                  <a:lvl1pPr marL="0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09595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19190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28785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38380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47976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057571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567166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076761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559" name="순서도: 처리 558">
                <a:extLst>
                  <a:ext uri="{FF2B5EF4-FFF2-40B4-BE49-F238E27FC236}">
                    <a16:creationId xmlns:a16="http://schemas.microsoft.com/office/drawing/2014/main" id="{9E09FE15-1150-47DA-819D-91932A17145F}"/>
                  </a:ext>
                </a:extLst>
              </p:cNvPr>
              <p:cNvSpPr/>
              <p:nvPr/>
            </p:nvSpPr>
            <p:spPr>
              <a:xfrm>
                <a:off x="859319" y="4971230"/>
                <a:ext cx="592024" cy="140221"/>
              </a:xfrm>
              <a:prstGeom prst="flowChartProcess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>
                <a:defPPr>
                  <a:defRPr lang="ko-KR"/>
                </a:defPPr>
                <a:lvl1pPr marL="0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09595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19190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528785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038380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47976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057571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567166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076761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57200" latinLnBrk="0">
                  <a:buClrTx/>
                  <a:defRPr/>
                </a:pPr>
                <a:r>
                  <a:rPr lang="en-US" altLang="ko-KR" sz="900" kern="0" spc="-60" dirty="0" err="1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SimDS</a:t>
                </a:r>
                <a:endParaRPr kumimoji="0" lang="en-US" altLang="ko-KR" sz="900" b="0" i="0" u="none" strike="noStrike" kern="0" cap="none" spc="-6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</p:grpSp>
        <p:sp>
          <p:nvSpPr>
            <p:cNvPr id="571" name="순서도: 처리 570">
              <a:extLst>
                <a:ext uri="{FF2B5EF4-FFF2-40B4-BE49-F238E27FC236}">
                  <a16:creationId xmlns:a16="http://schemas.microsoft.com/office/drawing/2014/main" id="{64813000-5E0F-4F21-A793-426791DF01A4}"/>
                </a:ext>
              </a:extLst>
            </p:cNvPr>
            <p:cNvSpPr/>
            <p:nvPr/>
          </p:nvSpPr>
          <p:spPr>
            <a:xfrm>
              <a:off x="719735" y="3559284"/>
              <a:ext cx="781920" cy="128588"/>
            </a:xfrm>
            <a:prstGeom prst="flowChartProcess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>
              <a:defPPr>
                <a:defRPr lang="ko-KR"/>
              </a:defPPr>
              <a:lvl1pPr marL="0" algn="l" defTabSz="1019190" rtl="0" eaLnBrk="1" latinLnBrk="1" hangingPunct="1">
                <a:defRPr sz="20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595" algn="l" defTabSz="1019190" rtl="0" eaLnBrk="1" latinLnBrk="1" hangingPunct="1">
                <a:defRPr sz="20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9190" algn="l" defTabSz="1019190" rtl="0" eaLnBrk="1" latinLnBrk="1" hangingPunct="1">
                <a:defRPr sz="20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785" algn="l" defTabSz="1019190" rtl="0" eaLnBrk="1" latinLnBrk="1" hangingPunct="1">
                <a:defRPr sz="20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8380" algn="l" defTabSz="1019190" rtl="0" eaLnBrk="1" latinLnBrk="1" hangingPunct="1">
                <a:defRPr sz="20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976" algn="l" defTabSz="1019190" rtl="0" eaLnBrk="1" latinLnBrk="1" hangingPunct="1">
                <a:defRPr sz="20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7571" algn="l" defTabSz="1019190" rtl="0" eaLnBrk="1" latinLnBrk="1" hangingPunct="1">
                <a:defRPr sz="20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7166" algn="l" defTabSz="1019190" rtl="0" eaLnBrk="1" latinLnBrk="1" hangingPunct="1">
                <a:defRPr sz="20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6761" algn="l" defTabSz="1019190" rtl="0" eaLnBrk="1" latinLnBrk="1" hangingPunct="1">
                <a:defRPr sz="20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kumimoji="1" lang="en-US" altLang="ko-KR" sz="800" kern="100" spc="-3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46505A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Simplified dataset</a:t>
              </a:r>
              <a:endParaRPr kumimoji="1" lang="en-US" altLang="ko-KR" sz="800" b="0" i="0" u="none" strike="noStrike" kern="100" cap="none" spc="-3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endParaRPr>
            </a:p>
          </p:txBody>
        </p:sp>
      </p:grpSp>
      <p:grpSp>
        <p:nvGrpSpPr>
          <p:cNvPr id="724" name="그룹 723"/>
          <p:cNvGrpSpPr/>
          <p:nvPr/>
        </p:nvGrpSpPr>
        <p:grpSpPr>
          <a:xfrm>
            <a:off x="3459793" y="3447970"/>
            <a:ext cx="869015" cy="503440"/>
            <a:chOff x="3491543" y="3559284"/>
            <a:chExt cx="869015" cy="503440"/>
          </a:xfrm>
        </p:grpSpPr>
        <p:grpSp>
          <p:nvGrpSpPr>
            <p:cNvPr id="566" name="그룹 565">
              <a:extLst>
                <a:ext uri="{FF2B5EF4-FFF2-40B4-BE49-F238E27FC236}">
                  <a16:creationId xmlns:a16="http://schemas.microsoft.com/office/drawing/2014/main" id="{35C4840C-782A-4591-9980-F2E8EB5881EF}"/>
                </a:ext>
              </a:extLst>
            </p:cNvPr>
            <p:cNvGrpSpPr/>
            <p:nvPr/>
          </p:nvGrpSpPr>
          <p:grpSpPr>
            <a:xfrm>
              <a:off x="3682643" y="3736920"/>
              <a:ext cx="550320" cy="325804"/>
              <a:chOff x="859319" y="4865573"/>
              <a:chExt cx="592024" cy="251668"/>
            </a:xfrm>
          </p:grpSpPr>
          <p:grpSp>
            <p:nvGrpSpPr>
              <p:cNvPr id="567" name="Group 187">
                <a:extLst>
                  <a:ext uri="{FF2B5EF4-FFF2-40B4-BE49-F238E27FC236}">
                    <a16:creationId xmlns:a16="http://schemas.microsoft.com/office/drawing/2014/main" id="{41BA42C1-D0FE-4D97-BBA1-DE1E42BDB4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78556" y="4865573"/>
                <a:ext cx="546071" cy="251668"/>
                <a:chOff x="3061" y="1502"/>
                <a:chExt cx="409" cy="295"/>
              </a:xfrm>
            </p:grpSpPr>
            <p:sp>
              <p:nvSpPr>
                <p:cNvPr id="569" name="AutoShape 188">
                  <a:extLst>
                    <a:ext uri="{FF2B5EF4-FFF2-40B4-BE49-F238E27FC236}">
                      <a16:creationId xmlns:a16="http://schemas.microsoft.com/office/drawing/2014/main" id="{F52FCD9C-C41D-4CE7-AD02-7D62D35C1A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1" y="1518"/>
                  <a:ext cx="409" cy="279"/>
                </a:xfrm>
                <a:prstGeom prst="can">
                  <a:avLst>
                    <a:gd name="adj" fmla="val 40893"/>
                  </a:avLst>
                </a:prstGeom>
                <a:solidFill>
                  <a:srgbClr val="1A8CC5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ko-KR"/>
                  </a:defPPr>
                  <a:lvl1pPr marL="0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09595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19190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28785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38380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47976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057571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567166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076761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70" name="Oval 189">
                  <a:extLst>
                    <a:ext uri="{FF2B5EF4-FFF2-40B4-BE49-F238E27FC236}">
                      <a16:creationId xmlns:a16="http://schemas.microsoft.com/office/drawing/2014/main" id="{FECF367B-7A72-4B7D-8B3F-3327F5C519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1" y="1502"/>
                  <a:ext cx="409" cy="126"/>
                </a:xfrm>
                <a:prstGeom prst="ellipse">
                  <a:avLst/>
                </a:prstGeom>
                <a:solidFill>
                  <a:srgbClr val="1A8CC5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ko-KR"/>
                  </a:defPPr>
                  <a:lvl1pPr marL="0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09595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19190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28785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38380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47976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057571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567166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076761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568" name="순서도: 처리 567">
                <a:extLst>
                  <a:ext uri="{FF2B5EF4-FFF2-40B4-BE49-F238E27FC236}">
                    <a16:creationId xmlns:a16="http://schemas.microsoft.com/office/drawing/2014/main" id="{20FCB9AC-1B6F-4FA0-8E36-FB78A725A5C5}"/>
                  </a:ext>
                </a:extLst>
              </p:cNvPr>
              <p:cNvSpPr/>
              <p:nvPr/>
            </p:nvSpPr>
            <p:spPr>
              <a:xfrm>
                <a:off x="859319" y="4971230"/>
                <a:ext cx="592024" cy="140221"/>
              </a:xfrm>
              <a:prstGeom prst="flowChartProcess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>
                <a:defPPr>
                  <a:defRPr lang="ko-KR"/>
                </a:defPPr>
                <a:lvl1pPr marL="0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09595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19190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528785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038380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47976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057571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567166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076761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dirty="0">
                    <a:ln>
                      <a:solidFill>
                        <a:srgbClr val="0E9CD8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rPr>
                  <a:t>TO-BE</a:t>
                </a:r>
              </a:p>
            </p:txBody>
          </p:sp>
        </p:grpSp>
        <p:sp>
          <p:nvSpPr>
            <p:cNvPr id="572" name="순서도: 처리 571">
              <a:extLst>
                <a:ext uri="{FF2B5EF4-FFF2-40B4-BE49-F238E27FC236}">
                  <a16:creationId xmlns:a16="http://schemas.microsoft.com/office/drawing/2014/main" id="{76CF8BA5-CEA5-46E0-82A8-4DCF51AD3293}"/>
                </a:ext>
              </a:extLst>
            </p:cNvPr>
            <p:cNvSpPr/>
            <p:nvPr/>
          </p:nvSpPr>
          <p:spPr>
            <a:xfrm>
              <a:off x="3491543" y="3559284"/>
              <a:ext cx="869015" cy="128588"/>
            </a:xfrm>
            <a:prstGeom prst="flowChartProcess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>
              <a:defPPr>
                <a:defRPr lang="ko-KR"/>
              </a:defPPr>
              <a:lvl1pPr marL="0" algn="l" defTabSz="1019190" rtl="0" eaLnBrk="1" latinLnBrk="1" hangingPunct="1">
                <a:defRPr sz="20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595" algn="l" defTabSz="1019190" rtl="0" eaLnBrk="1" latinLnBrk="1" hangingPunct="1">
                <a:defRPr sz="20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9190" algn="l" defTabSz="1019190" rtl="0" eaLnBrk="1" latinLnBrk="1" hangingPunct="1">
                <a:defRPr sz="20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785" algn="l" defTabSz="1019190" rtl="0" eaLnBrk="1" latinLnBrk="1" hangingPunct="1">
                <a:defRPr sz="20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8380" algn="l" defTabSz="1019190" rtl="0" eaLnBrk="1" latinLnBrk="1" hangingPunct="1">
                <a:defRPr sz="20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976" algn="l" defTabSz="1019190" rtl="0" eaLnBrk="1" latinLnBrk="1" hangingPunct="1">
                <a:defRPr sz="20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7571" algn="l" defTabSz="1019190" rtl="0" eaLnBrk="1" latinLnBrk="1" hangingPunct="1">
                <a:defRPr sz="20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7166" algn="l" defTabSz="1019190" rtl="0" eaLnBrk="1" latinLnBrk="1" hangingPunct="1">
                <a:defRPr sz="20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6761" algn="l" defTabSz="1019190" rtl="0" eaLnBrk="1" latinLnBrk="1" hangingPunct="1">
                <a:defRPr sz="20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19190" rtl="0" eaLnBrk="0" fontAlgn="base" latinLnBrk="1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100" cap="none" spc="-3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46505A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rPr>
                <a:t>TO-BE Row </a:t>
              </a:r>
              <a:r>
                <a:rPr kumimoji="1" lang="ko-KR" altLang="en-US" sz="800" b="0" i="0" u="none" strike="noStrike" kern="100" cap="none" spc="-3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46505A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rPr>
                <a:t>데이터</a:t>
              </a:r>
              <a:endParaRPr kumimoji="1" lang="en-US" altLang="ko-KR" sz="800" b="0" i="0" u="none" strike="noStrike" kern="100" cap="none" spc="-3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endParaRPr>
            </a:p>
          </p:txBody>
        </p:sp>
      </p:grpSp>
      <p:sp>
        <p:nvSpPr>
          <p:cNvPr id="17" name="Google Shape;173;p6"/>
          <p:cNvSpPr txBox="1"/>
          <p:nvPr/>
        </p:nvSpPr>
        <p:spPr>
          <a:xfrm>
            <a:off x="4572001" y="4846910"/>
            <a:ext cx="4244340" cy="21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25" dirty="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연구배경 및 목적  </a:t>
            </a:r>
            <a:r>
              <a:rPr lang="en-US" altLang="ko-KR" sz="825" dirty="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&gt;  02.  </a:t>
            </a:r>
            <a:r>
              <a:rPr lang="ko-KR" altLang="en-US" sz="825" dirty="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진행 순서</a:t>
            </a:r>
            <a:endParaRPr/>
          </a:p>
        </p:txBody>
      </p:sp>
      <p:grpSp>
        <p:nvGrpSpPr>
          <p:cNvPr id="692" name="그룹 54">
            <a:extLst>
              <a:ext uri="{FF2B5EF4-FFF2-40B4-BE49-F238E27FC236}">
                <a16:creationId xmlns:a16="http://schemas.microsoft.com/office/drawing/2014/main" id="{9C5F23E9-EA06-4961-A979-BAFFE664AEAF}"/>
              </a:ext>
            </a:extLst>
          </p:cNvPr>
          <p:cNvGrpSpPr/>
          <p:nvPr/>
        </p:nvGrpSpPr>
        <p:grpSpPr>
          <a:xfrm>
            <a:off x="562165" y="2662808"/>
            <a:ext cx="1305539" cy="184666"/>
            <a:chOff x="1051644" y="2360842"/>
            <a:chExt cx="1432687" cy="202650"/>
          </a:xfrm>
        </p:grpSpPr>
        <p:sp>
          <p:nvSpPr>
            <p:cNvPr id="693" name="TextBox 170">
              <a:extLst>
                <a:ext uri="{FF2B5EF4-FFF2-40B4-BE49-F238E27FC236}">
                  <a16:creationId xmlns:a16="http://schemas.microsoft.com/office/drawing/2014/main" id="{90D2620E-4C8B-44DB-94AD-65F5A465A342}"/>
                </a:ext>
              </a:extLst>
            </p:cNvPr>
            <p:cNvSpPr txBox="1"/>
            <p:nvPr/>
          </p:nvSpPr>
          <p:spPr>
            <a:xfrm>
              <a:off x="1328518" y="2360842"/>
              <a:ext cx="1155813" cy="2026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 marL="0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595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9190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785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8380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976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7571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7166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6761" algn="l" defTabSz="1019190" rtl="0" eaLnBrk="1" latinLnBrk="1" hangingPunct="1">
                <a:defRPr sz="20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spc="-99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B416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Wingdings"/>
                </a:rPr>
                <a:t>A proof of concept</a:t>
              </a:r>
              <a:endParaRPr lang="ko-KR" altLang="en-US" sz="1200" spc="-99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416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grpSp>
          <p:nvGrpSpPr>
            <p:cNvPr id="694" name="그룹 56">
              <a:extLst>
                <a:ext uri="{FF2B5EF4-FFF2-40B4-BE49-F238E27FC236}">
                  <a16:creationId xmlns:a16="http://schemas.microsoft.com/office/drawing/2014/main" id="{38865273-CF66-4289-8FB0-F8B30A357672}"/>
                </a:ext>
              </a:extLst>
            </p:cNvPr>
            <p:cNvGrpSpPr/>
            <p:nvPr/>
          </p:nvGrpSpPr>
          <p:grpSpPr>
            <a:xfrm>
              <a:off x="1051644" y="2388135"/>
              <a:ext cx="154931" cy="113043"/>
              <a:chOff x="976830" y="2397944"/>
              <a:chExt cx="128038" cy="93424"/>
            </a:xfrm>
          </p:grpSpPr>
          <p:sp>
            <p:nvSpPr>
              <p:cNvPr id="695" name="타원 694">
                <a:extLst>
                  <a:ext uri="{FF2B5EF4-FFF2-40B4-BE49-F238E27FC236}">
                    <a16:creationId xmlns:a16="http://schemas.microsoft.com/office/drawing/2014/main" id="{C5418BD0-93B1-4326-8C3E-F73BFBA6E700}"/>
                  </a:ext>
                </a:extLst>
              </p:cNvPr>
              <p:cNvSpPr/>
              <p:nvPr/>
            </p:nvSpPr>
            <p:spPr>
              <a:xfrm>
                <a:off x="976830" y="2397944"/>
                <a:ext cx="93420" cy="93424"/>
              </a:xfrm>
              <a:prstGeom prst="ellipse">
                <a:avLst/>
              </a:prstGeom>
              <a:solidFill>
                <a:srgbClr val="1B41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09595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19190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528785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038380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47976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057571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567166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076761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209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696" name="타원 695">
                <a:extLst>
                  <a:ext uri="{FF2B5EF4-FFF2-40B4-BE49-F238E27FC236}">
                    <a16:creationId xmlns:a16="http://schemas.microsoft.com/office/drawing/2014/main" id="{F7726D6C-E2C9-4901-B587-90411B04503B}"/>
                  </a:ext>
                </a:extLst>
              </p:cNvPr>
              <p:cNvSpPr/>
              <p:nvPr/>
            </p:nvSpPr>
            <p:spPr>
              <a:xfrm>
                <a:off x="1011448" y="2397944"/>
                <a:ext cx="93420" cy="93424"/>
              </a:xfrm>
              <a:prstGeom prst="ellipse">
                <a:avLst/>
              </a:prstGeom>
              <a:solidFill>
                <a:srgbClr val="4184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09595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19190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528785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038380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47976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057571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567166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076761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209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sp>
        <p:nvSpPr>
          <p:cNvPr id="820" name="직사각형 819">
            <a:extLst>
              <a:ext uri="{FF2B5EF4-FFF2-40B4-BE49-F238E27FC236}">
                <a16:creationId xmlns:a16="http://schemas.microsoft.com/office/drawing/2014/main" id="{8A9AF088-6CCA-4DDE-8A63-65A175161364}"/>
              </a:ext>
            </a:extLst>
          </p:cNvPr>
          <p:cNvSpPr/>
          <p:nvPr/>
        </p:nvSpPr>
        <p:spPr>
          <a:xfrm>
            <a:off x="4863953" y="3284808"/>
            <a:ext cx="3918148" cy="849042"/>
          </a:xfrm>
          <a:prstGeom prst="rect">
            <a:avLst/>
          </a:prstGeom>
          <a:gradFill>
            <a:gsLst>
              <a:gs pos="9000">
                <a:srgbClr val="EEF0F2"/>
              </a:gs>
              <a:gs pos="92000">
                <a:schemeClr val="bg1"/>
              </a:gs>
            </a:gsLst>
            <a:lin ang="54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09595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19190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28785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38380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47976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057571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567166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076761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21" name="직사각형 820">
            <a:extLst>
              <a:ext uri="{FF2B5EF4-FFF2-40B4-BE49-F238E27FC236}">
                <a16:creationId xmlns:a16="http://schemas.microsoft.com/office/drawing/2014/main" id="{1952E5BC-3F5A-41F0-B1FB-6551BB30DAF1}"/>
              </a:ext>
            </a:extLst>
          </p:cNvPr>
          <p:cNvSpPr/>
          <p:nvPr/>
        </p:nvSpPr>
        <p:spPr>
          <a:xfrm>
            <a:off x="4860032" y="4195995"/>
            <a:ext cx="3923219" cy="540000"/>
          </a:xfrm>
          <a:prstGeom prst="rect">
            <a:avLst/>
          </a:prstGeom>
          <a:solidFill>
            <a:srgbClr val="EEF0F2"/>
          </a:solidFill>
        </p:spPr>
        <p:txBody>
          <a:bodyPr wrap="square" lIns="108000" tIns="108000" rIns="108000" bIns="144000">
            <a:spAutoFit/>
          </a:bodyPr>
          <a:lstStyle>
            <a:defPPr>
              <a:defRPr lang="ko-KR"/>
            </a:defPPr>
            <a:lvl1pPr marL="0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9595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190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8785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38380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47976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57571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7166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6761" algn="l" defTabSz="1019190" rtl="0" eaLnBrk="1" latinLnBrk="1" hangingPunct="1">
              <a:defRPr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" lvl="0" indent="-85725" defTabSz="583296" fontAlgn="base" latinLnBrk="0">
              <a:lnSpc>
                <a:spcPct val="110000"/>
              </a:lnSpc>
              <a:spcAft>
                <a:spcPts val="400"/>
              </a:spcAft>
              <a:buClr>
                <a:srgbClr val="777777"/>
              </a:buClr>
              <a:buSzPct val="90000"/>
              <a:buFontTx/>
              <a:buChar char="•"/>
              <a:tabLst>
                <a:tab pos="266678" algn="l"/>
              </a:tabLst>
              <a:defRPr/>
            </a:pPr>
            <a:r>
              <a:rPr kumimoji="1" lang="en-US" altLang="ko-KR" sz="9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Performance evaluation across 4 models</a:t>
            </a:r>
            <a:endParaRPr kumimoji="1" lang="en-US" altLang="ko-KR" sz="900" b="0" i="0" u="none" strike="noStrike" kern="100" cap="none" spc="-8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6505A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85725" lvl="0" indent="-85725" defTabSz="583296" fontAlgn="base" latinLnBrk="0">
              <a:lnSpc>
                <a:spcPct val="110000"/>
              </a:lnSpc>
              <a:spcAft>
                <a:spcPts val="400"/>
              </a:spcAft>
              <a:buClr>
                <a:srgbClr val="777777"/>
              </a:buClr>
              <a:buSzPct val="90000"/>
              <a:buFontTx/>
              <a:buChar char="•"/>
              <a:tabLst>
                <a:tab pos="266678" algn="l"/>
              </a:tabLst>
              <a:defRPr/>
            </a:pPr>
            <a:r>
              <a:rPr kumimoji="1" lang="en-US" altLang="ko-KR" sz="9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Adopt the top-performing model</a:t>
            </a:r>
          </a:p>
        </p:txBody>
      </p:sp>
      <p:sp>
        <p:nvSpPr>
          <p:cNvPr id="822" name="Rectangle 303">
            <a:extLst>
              <a:ext uri="{FF2B5EF4-FFF2-40B4-BE49-F238E27FC236}">
                <a16:creationId xmlns:a16="http://schemas.microsoft.com/office/drawing/2014/main" id="{9828B26E-CF0B-46AF-96F9-D901DD8B4D55}"/>
              </a:ext>
            </a:extLst>
          </p:cNvPr>
          <p:cNvSpPr>
            <a:spLocks noChangeArrowheads="1"/>
          </p:cNvSpPr>
          <p:nvPr/>
        </p:nvSpPr>
        <p:spPr bwMode="gray">
          <a:xfrm>
            <a:off x="4860031" y="4073476"/>
            <a:ext cx="643844" cy="194010"/>
          </a:xfrm>
          <a:prstGeom prst="round2SameRect">
            <a:avLst/>
          </a:prstGeom>
          <a:solidFill>
            <a:srgbClr val="BAC9E7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09595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19190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28785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38380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47976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057571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567166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076761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C2643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검증 방안</a:t>
            </a:r>
          </a:p>
        </p:txBody>
      </p:sp>
      <p:grpSp>
        <p:nvGrpSpPr>
          <p:cNvPr id="823" name="그룹 822">
            <a:extLst>
              <a:ext uri="{FF2B5EF4-FFF2-40B4-BE49-F238E27FC236}">
                <a16:creationId xmlns:a16="http://schemas.microsoft.com/office/drawing/2014/main" id="{F00E298C-832B-473E-9DC1-552E67C93002}"/>
              </a:ext>
            </a:extLst>
          </p:cNvPr>
          <p:cNvGrpSpPr/>
          <p:nvPr/>
        </p:nvGrpSpPr>
        <p:grpSpPr>
          <a:xfrm>
            <a:off x="4860032" y="2969654"/>
            <a:ext cx="3923219" cy="254627"/>
            <a:chOff x="3976170" y="4474170"/>
            <a:chExt cx="3034230" cy="311764"/>
          </a:xfrm>
        </p:grpSpPr>
        <p:grpSp>
          <p:nvGrpSpPr>
            <p:cNvPr id="824" name="그룹 823">
              <a:extLst>
                <a:ext uri="{FF2B5EF4-FFF2-40B4-BE49-F238E27FC236}">
                  <a16:creationId xmlns:a16="http://schemas.microsoft.com/office/drawing/2014/main" id="{0EE80E73-DC7C-4C37-8432-940F523C5EA0}"/>
                </a:ext>
              </a:extLst>
            </p:cNvPr>
            <p:cNvGrpSpPr/>
            <p:nvPr/>
          </p:nvGrpSpPr>
          <p:grpSpPr>
            <a:xfrm>
              <a:off x="3976170" y="4474367"/>
              <a:ext cx="2947534" cy="311567"/>
              <a:chOff x="4103527" y="4474367"/>
              <a:chExt cx="2947534" cy="311567"/>
            </a:xfrm>
          </p:grpSpPr>
          <p:sp>
            <p:nvSpPr>
              <p:cNvPr id="827" name="Rectangle 303">
                <a:extLst>
                  <a:ext uri="{FF2B5EF4-FFF2-40B4-BE49-F238E27FC236}">
                    <a16:creationId xmlns:a16="http://schemas.microsoft.com/office/drawing/2014/main" id="{2726ABB2-5C07-412E-95E3-8D2E6DDE0BA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730552" y="4490640"/>
                <a:ext cx="2320509" cy="28512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108000" rtlCol="0" anchor="ctr"/>
              <a:lstStyle>
                <a:defPPr>
                  <a:defRPr lang="ko-KR"/>
                </a:defPPr>
                <a:lvl1pPr marL="0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09595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19190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528785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038380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47976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057571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567166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076761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defTabSz="457200" latinLnBrk="0">
                  <a:buClrTx/>
                  <a:defRPr/>
                </a:pPr>
                <a:r>
                  <a:rPr lang="en-US" altLang="ko-KR" sz="1000" kern="100" spc="-50" dirty="0">
                    <a:ln>
                      <a:solidFill>
                        <a:prstClr val="white">
                          <a:lumMod val="65000"/>
                          <a:alpha val="0"/>
                        </a:prstClr>
                      </a:solidFill>
                    </a:ln>
                    <a:solidFill>
                      <a:srgbClr val="0C2643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Full  Dataset</a:t>
                </a:r>
                <a:endParaRPr kumimoji="0" lang="ko-KR" altLang="en-US" sz="1000" b="0" i="0" u="none" strike="noStrike" kern="100" cap="none" spc="-50" normalizeH="0" baseline="0" noProof="0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srgbClr val="0C26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  <p:sp>
            <p:nvSpPr>
              <p:cNvPr id="828" name="모서리가 둥근 직사각형 467">
                <a:extLst>
                  <a:ext uri="{FF2B5EF4-FFF2-40B4-BE49-F238E27FC236}">
                    <a16:creationId xmlns:a16="http://schemas.microsoft.com/office/drawing/2014/main" id="{64396947-AFDC-41B7-805C-855A78D340F2}"/>
                  </a:ext>
                </a:extLst>
              </p:cNvPr>
              <p:cNvSpPr/>
              <p:nvPr/>
            </p:nvSpPr>
            <p:spPr>
              <a:xfrm>
                <a:off x="4103527" y="4474367"/>
                <a:ext cx="606427" cy="311567"/>
              </a:xfrm>
              <a:prstGeom prst="rect">
                <a:avLst/>
              </a:prstGeom>
              <a:solidFill>
                <a:srgbClr val="0C2643"/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09595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19190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528785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038380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47976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057571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567166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076761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0" cap="none" spc="-60" normalizeH="0" baseline="0" noProof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rPr>
                  <a:t>2 </a:t>
                </a:r>
                <a:r>
                  <a:rPr kumimoji="0" lang="ko-KR" altLang="en-US" sz="1000" b="0" i="0" u="none" strike="noStrike" kern="0" cap="none" spc="-60" normalizeH="0" baseline="0" noProof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rPr>
                  <a:t>단계</a:t>
                </a:r>
              </a:p>
            </p:txBody>
          </p:sp>
        </p:grpSp>
        <p:cxnSp>
          <p:nvCxnSpPr>
            <p:cNvPr id="825" name="직선 연결선 824">
              <a:extLst>
                <a:ext uri="{FF2B5EF4-FFF2-40B4-BE49-F238E27FC236}">
                  <a16:creationId xmlns:a16="http://schemas.microsoft.com/office/drawing/2014/main" id="{741C2D48-AA5B-48DA-B01C-AD893919B310}"/>
                </a:ext>
              </a:extLst>
            </p:cNvPr>
            <p:cNvCxnSpPr>
              <a:cxnSpLocks/>
            </p:cNvCxnSpPr>
            <p:nvPr/>
          </p:nvCxnSpPr>
          <p:spPr>
            <a:xfrm>
              <a:off x="3976170" y="4778750"/>
              <a:ext cx="3034230" cy="0"/>
            </a:xfrm>
            <a:prstGeom prst="line">
              <a:avLst/>
            </a:prstGeom>
            <a:ln w="15875">
              <a:solidFill>
                <a:srgbClr val="0C26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6" name="직선 연결선 825">
              <a:extLst>
                <a:ext uri="{FF2B5EF4-FFF2-40B4-BE49-F238E27FC236}">
                  <a16:creationId xmlns:a16="http://schemas.microsoft.com/office/drawing/2014/main" id="{03C551B4-A174-49FA-8135-18E763451F21}"/>
                </a:ext>
              </a:extLst>
            </p:cNvPr>
            <p:cNvCxnSpPr>
              <a:cxnSpLocks/>
            </p:cNvCxnSpPr>
            <p:nvPr/>
          </p:nvCxnSpPr>
          <p:spPr>
            <a:xfrm>
              <a:off x="3976170" y="4474170"/>
              <a:ext cx="3034230" cy="0"/>
            </a:xfrm>
            <a:prstGeom prst="line">
              <a:avLst/>
            </a:prstGeom>
            <a:ln w="15875">
              <a:solidFill>
                <a:srgbClr val="0C26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9" name="그룹 828"/>
          <p:cNvGrpSpPr/>
          <p:nvPr/>
        </p:nvGrpSpPr>
        <p:grpSpPr>
          <a:xfrm>
            <a:off x="6409447" y="3447970"/>
            <a:ext cx="759606" cy="438419"/>
            <a:chOff x="2148504" y="3498770"/>
            <a:chExt cx="759606" cy="438419"/>
          </a:xfrm>
        </p:grpSpPr>
        <p:grpSp>
          <p:nvGrpSpPr>
            <p:cNvPr id="830" name="그룹 829">
              <a:extLst>
                <a:ext uri="{FF2B5EF4-FFF2-40B4-BE49-F238E27FC236}">
                  <a16:creationId xmlns:a16="http://schemas.microsoft.com/office/drawing/2014/main" id="{C9ACE1CC-B60C-4E46-BF59-38AA2F3822A6}"/>
                </a:ext>
              </a:extLst>
            </p:cNvPr>
            <p:cNvGrpSpPr/>
            <p:nvPr/>
          </p:nvGrpSpPr>
          <p:grpSpPr>
            <a:xfrm>
              <a:off x="2309873" y="3498770"/>
              <a:ext cx="424172" cy="247729"/>
              <a:chOff x="5128585" y="5018729"/>
              <a:chExt cx="631474" cy="336762"/>
            </a:xfrm>
          </p:grpSpPr>
          <p:sp>
            <p:nvSpPr>
              <p:cNvPr id="832" name="직사각형 831">
                <a:extLst>
                  <a:ext uri="{FF2B5EF4-FFF2-40B4-BE49-F238E27FC236}">
                    <a16:creationId xmlns:a16="http://schemas.microsoft.com/office/drawing/2014/main" id="{F1345626-FEAE-46EE-90A9-9DA50912BAF9}"/>
                  </a:ext>
                </a:extLst>
              </p:cNvPr>
              <p:cNvSpPr/>
              <p:nvPr/>
            </p:nvSpPr>
            <p:spPr>
              <a:xfrm>
                <a:off x="5214846" y="5158085"/>
                <a:ext cx="545213" cy="197406"/>
              </a:xfrm>
              <a:prstGeom prst="rect">
                <a:avLst/>
              </a:prstGeom>
              <a:gradFill flip="none" rotWithShape="1">
                <a:gsLst>
                  <a:gs pos="16000">
                    <a:srgbClr val="0E80E8"/>
                  </a:gs>
                  <a:gs pos="100000">
                    <a:srgbClr val="09559B"/>
                  </a:gs>
                </a:gsLst>
                <a:lin ang="2700000" scaled="0"/>
                <a:tileRect/>
              </a:gra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254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1019190" rtl="0" eaLnBrk="1" latinLnBrk="1" hangingPunct="1">
                  <a:defRPr sz="20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9595" algn="l" defTabSz="1019190" rtl="0" eaLnBrk="1" latinLnBrk="1" hangingPunct="1">
                  <a:defRPr sz="20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19190" algn="l" defTabSz="1019190" rtl="0" eaLnBrk="1" latinLnBrk="1" hangingPunct="1">
                  <a:defRPr sz="20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28785" algn="l" defTabSz="1019190" rtl="0" eaLnBrk="1" latinLnBrk="1" hangingPunct="1">
                  <a:defRPr sz="20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38380" algn="l" defTabSz="1019190" rtl="0" eaLnBrk="1" latinLnBrk="1" hangingPunct="1">
                  <a:defRPr sz="20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47976" algn="l" defTabSz="1019190" rtl="0" eaLnBrk="1" latinLnBrk="1" hangingPunct="1">
                  <a:defRPr sz="20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57571" algn="l" defTabSz="1019190" rtl="0" eaLnBrk="1" latinLnBrk="1" hangingPunct="1">
                  <a:defRPr sz="20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567166" algn="l" defTabSz="1019190" rtl="0" eaLnBrk="1" latinLnBrk="1" hangingPunct="1">
                  <a:defRPr sz="20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076761" algn="l" defTabSz="1019190" rtl="0" eaLnBrk="1" latinLnBrk="1" hangingPunct="1">
                  <a:defRPr sz="20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0" i="0" u="none" strike="noStrike" kern="1200" cap="none" spc="0" normalizeH="0" baseline="0" noProof="0">
                  <a:ln>
                    <a:solidFill>
                      <a:prstClr val="black">
                        <a:alpha val="0"/>
                      </a:prstClr>
                    </a:solidFill>
                  </a:ln>
                  <a:gradFill>
                    <a:gsLst>
                      <a:gs pos="24167">
                        <a:prstClr val="white"/>
                      </a:gs>
                      <a:gs pos="46000">
                        <a:prstClr val="white"/>
                      </a:gs>
                    </a:gsLst>
                    <a:lin ang="5400000" scaled="0"/>
                  </a:gradFill>
                  <a:effectLst>
                    <a:outerShdw blurRad="63500" algn="ctr" rotWithShape="0">
                      <a:prstClr val="black">
                        <a:alpha val="70000"/>
                      </a:prstClr>
                    </a:outerShdw>
                  </a:effectLst>
                  <a:uLnTx/>
                  <a:uFillTx/>
                  <a:latin typeface="Rix고딕 EB" panose="02020603020101020101" pitchFamily="18" charset="-127"/>
                  <a:ea typeface="Rix고딕 EB" panose="02020603020101020101" pitchFamily="18" charset="-127"/>
                  <a:cs typeface="+mn-cs"/>
                </a:endParaRPr>
              </a:p>
            </p:txBody>
          </p:sp>
          <p:pic>
            <p:nvPicPr>
              <p:cNvPr id="833" name="Picture 5">
                <a:extLst>
                  <a:ext uri="{FF2B5EF4-FFF2-40B4-BE49-F238E27FC236}">
                    <a16:creationId xmlns:a16="http://schemas.microsoft.com/office/drawing/2014/main" id="{4809B226-7BBC-4613-B798-13C10B0A80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28585" y="5018729"/>
                <a:ext cx="570151" cy="301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31" name="순서도: 처리 830">
              <a:extLst>
                <a:ext uri="{FF2B5EF4-FFF2-40B4-BE49-F238E27FC236}">
                  <a16:creationId xmlns:a16="http://schemas.microsoft.com/office/drawing/2014/main" id="{B5195ED3-0E09-47AA-A74B-DE032E935922}"/>
                </a:ext>
              </a:extLst>
            </p:cNvPr>
            <p:cNvSpPr/>
            <p:nvPr/>
          </p:nvSpPr>
          <p:spPr>
            <a:xfrm>
              <a:off x="2148504" y="3808601"/>
              <a:ext cx="759606" cy="128588"/>
            </a:xfrm>
            <a:prstGeom prst="flowChartProcess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>
              <a:defPPr>
                <a:defRPr lang="ko-KR"/>
              </a:defPPr>
              <a:lvl1pPr marL="0" algn="l" defTabSz="1019190" rtl="0" eaLnBrk="1" latinLnBrk="1" hangingPunct="1">
                <a:defRPr sz="20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595" algn="l" defTabSz="1019190" rtl="0" eaLnBrk="1" latinLnBrk="1" hangingPunct="1">
                <a:defRPr sz="20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9190" algn="l" defTabSz="1019190" rtl="0" eaLnBrk="1" latinLnBrk="1" hangingPunct="1">
                <a:defRPr sz="20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785" algn="l" defTabSz="1019190" rtl="0" eaLnBrk="1" latinLnBrk="1" hangingPunct="1">
                <a:defRPr sz="20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8380" algn="l" defTabSz="1019190" rtl="0" eaLnBrk="1" latinLnBrk="1" hangingPunct="1">
                <a:defRPr sz="20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976" algn="l" defTabSz="1019190" rtl="0" eaLnBrk="1" latinLnBrk="1" hangingPunct="1">
                <a:defRPr sz="20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7571" algn="l" defTabSz="1019190" rtl="0" eaLnBrk="1" latinLnBrk="1" hangingPunct="1">
                <a:defRPr sz="20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7166" algn="l" defTabSz="1019190" rtl="0" eaLnBrk="1" latinLnBrk="1" hangingPunct="1">
                <a:defRPr sz="20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6761" algn="l" defTabSz="1019190" rtl="0" eaLnBrk="1" latinLnBrk="1" hangingPunct="1">
                <a:defRPr sz="20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19190" rtl="0" eaLnBrk="0" fontAlgn="base" latinLnBrk="1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1" i="0" u="none" strike="noStrike" kern="100" cap="none" spc="-3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46505A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rPr>
                <a:t>Model </a:t>
              </a:r>
              <a:r>
                <a:rPr kumimoji="1" lang="ko-KR" altLang="en-US" sz="800" b="1" i="0" u="none" strike="noStrike" kern="100" cap="none" spc="-3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46505A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rPr>
                <a:t>최종 검증 툴</a:t>
              </a:r>
              <a:endParaRPr kumimoji="1" lang="en-US" altLang="ko-KR" sz="800" b="1" i="0" u="none" strike="noStrike" kern="100" cap="none" spc="-3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endParaRPr>
            </a:p>
          </p:txBody>
        </p:sp>
      </p:grpSp>
      <p:grpSp>
        <p:nvGrpSpPr>
          <p:cNvPr id="834" name="그룹 833"/>
          <p:cNvGrpSpPr/>
          <p:nvPr/>
        </p:nvGrpSpPr>
        <p:grpSpPr>
          <a:xfrm>
            <a:off x="5012386" y="3447970"/>
            <a:ext cx="781920" cy="503440"/>
            <a:chOff x="719735" y="3559284"/>
            <a:chExt cx="781920" cy="503440"/>
          </a:xfrm>
        </p:grpSpPr>
        <p:grpSp>
          <p:nvGrpSpPr>
            <p:cNvPr id="835" name="그룹 834">
              <a:extLst>
                <a:ext uri="{FF2B5EF4-FFF2-40B4-BE49-F238E27FC236}">
                  <a16:creationId xmlns:a16="http://schemas.microsoft.com/office/drawing/2014/main" id="{532B64DD-2146-49EA-BE67-A17CDF93CF53}"/>
                </a:ext>
              </a:extLst>
            </p:cNvPr>
            <p:cNvGrpSpPr/>
            <p:nvPr/>
          </p:nvGrpSpPr>
          <p:grpSpPr>
            <a:xfrm>
              <a:off x="841104" y="3736920"/>
              <a:ext cx="550320" cy="325804"/>
              <a:chOff x="859319" y="4865573"/>
              <a:chExt cx="592024" cy="251668"/>
            </a:xfrm>
          </p:grpSpPr>
          <p:grpSp>
            <p:nvGrpSpPr>
              <p:cNvPr id="838" name="Group 187">
                <a:extLst>
                  <a:ext uri="{FF2B5EF4-FFF2-40B4-BE49-F238E27FC236}">
                    <a16:creationId xmlns:a16="http://schemas.microsoft.com/office/drawing/2014/main" id="{0C27EF4F-786F-4819-965D-F6D21B06C4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78556" y="4865573"/>
                <a:ext cx="546071" cy="251668"/>
                <a:chOff x="3061" y="1502"/>
                <a:chExt cx="409" cy="295"/>
              </a:xfrm>
            </p:grpSpPr>
            <p:sp>
              <p:nvSpPr>
                <p:cNvPr id="840" name="AutoShape 188">
                  <a:extLst>
                    <a:ext uri="{FF2B5EF4-FFF2-40B4-BE49-F238E27FC236}">
                      <a16:creationId xmlns:a16="http://schemas.microsoft.com/office/drawing/2014/main" id="{DB4702EA-76DA-4B30-84A0-751093671F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1" y="1518"/>
                  <a:ext cx="409" cy="279"/>
                </a:xfrm>
                <a:prstGeom prst="can">
                  <a:avLst>
                    <a:gd name="adj" fmla="val 40893"/>
                  </a:avLst>
                </a:prstGeom>
                <a:solidFill>
                  <a:srgbClr val="D8DBE0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ko-KR"/>
                  </a:defPPr>
                  <a:lvl1pPr marL="0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09595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19190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28785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38380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47976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057571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567166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076761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41" name="Oval 189">
                  <a:extLst>
                    <a:ext uri="{FF2B5EF4-FFF2-40B4-BE49-F238E27FC236}">
                      <a16:creationId xmlns:a16="http://schemas.microsoft.com/office/drawing/2014/main" id="{F36AC15C-E267-4C96-B93E-18A380AE13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1" y="1502"/>
                  <a:ext cx="409" cy="126"/>
                </a:xfrm>
                <a:prstGeom prst="ellipse">
                  <a:avLst/>
                </a:prstGeom>
                <a:solidFill>
                  <a:srgbClr val="D8DBE0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ko-KR"/>
                  </a:defPPr>
                  <a:lvl1pPr marL="0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09595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19190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28785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38380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47976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057571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567166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076761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839" name="순서도: 처리 838">
                <a:extLst>
                  <a:ext uri="{FF2B5EF4-FFF2-40B4-BE49-F238E27FC236}">
                    <a16:creationId xmlns:a16="http://schemas.microsoft.com/office/drawing/2014/main" id="{9E09FE15-1150-47DA-819D-91932A17145F}"/>
                  </a:ext>
                </a:extLst>
              </p:cNvPr>
              <p:cNvSpPr/>
              <p:nvPr/>
            </p:nvSpPr>
            <p:spPr>
              <a:xfrm>
                <a:off x="859319" y="4971230"/>
                <a:ext cx="592024" cy="140221"/>
              </a:xfrm>
              <a:prstGeom prst="flowChartProcess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>
                <a:defPPr>
                  <a:defRPr lang="ko-KR"/>
                </a:defPPr>
                <a:lvl1pPr marL="0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09595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19190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528785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038380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47976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057571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567166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076761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57200" latinLnBrk="0">
                  <a:buClrTx/>
                  <a:defRPr/>
                </a:pPr>
                <a:r>
                  <a:rPr lang="en-US" altLang="ko-KR" sz="900" kern="0" spc="-60" dirty="0" err="1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SynDS</a:t>
                </a:r>
                <a:endParaRPr kumimoji="0" lang="en-US" altLang="ko-KR" sz="900" b="0" i="0" u="none" strike="noStrike" kern="0" cap="none" spc="-6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</p:grpSp>
        <p:sp>
          <p:nvSpPr>
            <p:cNvPr id="836" name="순서도: 처리 835">
              <a:extLst>
                <a:ext uri="{FF2B5EF4-FFF2-40B4-BE49-F238E27FC236}">
                  <a16:creationId xmlns:a16="http://schemas.microsoft.com/office/drawing/2014/main" id="{64813000-5E0F-4F21-A793-426791DF01A4}"/>
                </a:ext>
              </a:extLst>
            </p:cNvPr>
            <p:cNvSpPr/>
            <p:nvPr/>
          </p:nvSpPr>
          <p:spPr>
            <a:xfrm>
              <a:off x="719735" y="3559284"/>
              <a:ext cx="781920" cy="128588"/>
            </a:xfrm>
            <a:prstGeom prst="flowChartProcess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>
              <a:defPPr>
                <a:defRPr lang="ko-KR"/>
              </a:defPPr>
              <a:lvl1pPr marL="0" algn="l" defTabSz="1019190" rtl="0" eaLnBrk="1" latinLnBrk="1" hangingPunct="1">
                <a:defRPr sz="20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595" algn="l" defTabSz="1019190" rtl="0" eaLnBrk="1" latinLnBrk="1" hangingPunct="1">
                <a:defRPr sz="20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9190" algn="l" defTabSz="1019190" rtl="0" eaLnBrk="1" latinLnBrk="1" hangingPunct="1">
                <a:defRPr sz="20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785" algn="l" defTabSz="1019190" rtl="0" eaLnBrk="1" latinLnBrk="1" hangingPunct="1">
                <a:defRPr sz="20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8380" algn="l" defTabSz="1019190" rtl="0" eaLnBrk="1" latinLnBrk="1" hangingPunct="1">
                <a:defRPr sz="20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976" algn="l" defTabSz="1019190" rtl="0" eaLnBrk="1" latinLnBrk="1" hangingPunct="1">
                <a:defRPr sz="20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7571" algn="l" defTabSz="1019190" rtl="0" eaLnBrk="1" latinLnBrk="1" hangingPunct="1">
                <a:defRPr sz="20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7166" algn="l" defTabSz="1019190" rtl="0" eaLnBrk="1" latinLnBrk="1" hangingPunct="1">
                <a:defRPr sz="20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6761" algn="l" defTabSz="1019190" rtl="0" eaLnBrk="1" latinLnBrk="1" hangingPunct="1">
                <a:defRPr sz="20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kumimoji="1" lang="en-US" altLang="ko-KR" sz="800" kern="100" spc="-3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46505A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Synthetic dataset</a:t>
              </a:r>
              <a:endParaRPr kumimoji="1" lang="en-US" altLang="ko-KR" sz="800" b="0" i="0" u="none" strike="noStrike" kern="100" cap="none" spc="-3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endParaRPr>
            </a:p>
          </p:txBody>
        </p:sp>
        <p:pic>
          <p:nvPicPr>
            <p:cNvPr id="837" name="tabl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716" y="3684708"/>
              <a:ext cx="338587" cy="268878"/>
            </a:xfrm>
            <a:prstGeom prst="rect">
              <a:avLst/>
            </a:prstGeom>
          </p:spPr>
        </p:pic>
      </p:grpSp>
      <p:grpSp>
        <p:nvGrpSpPr>
          <p:cNvPr id="842" name="그룹 841"/>
          <p:cNvGrpSpPr/>
          <p:nvPr/>
        </p:nvGrpSpPr>
        <p:grpSpPr>
          <a:xfrm>
            <a:off x="7784194" y="3447970"/>
            <a:ext cx="869015" cy="503440"/>
            <a:chOff x="3491543" y="3559284"/>
            <a:chExt cx="869015" cy="503440"/>
          </a:xfrm>
        </p:grpSpPr>
        <p:grpSp>
          <p:nvGrpSpPr>
            <p:cNvPr id="843" name="그룹 842">
              <a:extLst>
                <a:ext uri="{FF2B5EF4-FFF2-40B4-BE49-F238E27FC236}">
                  <a16:creationId xmlns:a16="http://schemas.microsoft.com/office/drawing/2014/main" id="{35C4840C-782A-4591-9980-F2E8EB5881EF}"/>
                </a:ext>
              </a:extLst>
            </p:cNvPr>
            <p:cNvGrpSpPr/>
            <p:nvPr/>
          </p:nvGrpSpPr>
          <p:grpSpPr>
            <a:xfrm>
              <a:off x="3682643" y="3736920"/>
              <a:ext cx="550320" cy="325804"/>
              <a:chOff x="859319" y="4865573"/>
              <a:chExt cx="592024" cy="251668"/>
            </a:xfrm>
          </p:grpSpPr>
          <p:grpSp>
            <p:nvGrpSpPr>
              <p:cNvPr id="846" name="Group 187">
                <a:extLst>
                  <a:ext uri="{FF2B5EF4-FFF2-40B4-BE49-F238E27FC236}">
                    <a16:creationId xmlns:a16="http://schemas.microsoft.com/office/drawing/2014/main" id="{41BA42C1-D0FE-4D97-BBA1-DE1E42BDB4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78556" y="4865573"/>
                <a:ext cx="546071" cy="251668"/>
                <a:chOff x="3061" y="1502"/>
                <a:chExt cx="409" cy="295"/>
              </a:xfrm>
            </p:grpSpPr>
            <p:sp>
              <p:nvSpPr>
                <p:cNvPr id="848" name="AutoShape 188">
                  <a:extLst>
                    <a:ext uri="{FF2B5EF4-FFF2-40B4-BE49-F238E27FC236}">
                      <a16:creationId xmlns:a16="http://schemas.microsoft.com/office/drawing/2014/main" id="{F52FCD9C-C41D-4CE7-AD02-7D62D35C1A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1" y="1518"/>
                  <a:ext cx="409" cy="279"/>
                </a:xfrm>
                <a:prstGeom prst="can">
                  <a:avLst>
                    <a:gd name="adj" fmla="val 40893"/>
                  </a:avLst>
                </a:prstGeom>
                <a:solidFill>
                  <a:srgbClr val="1A8CC5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ko-KR"/>
                  </a:defPPr>
                  <a:lvl1pPr marL="0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09595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19190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28785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38380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47976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057571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567166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076761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49" name="Oval 189">
                  <a:extLst>
                    <a:ext uri="{FF2B5EF4-FFF2-40B4-BE49-F238E27FC236}">
                      <a16:creationId xmlns:a16="http://schemas.microsoft.com/office/drawing/2014/main" id="{FECF367B-7A72-4B7D-8B3F-3327F5C519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1" y="1502"/>
                  <a:ext cx="409" cy="126"/>
                </a:xfrm>
                <a:prstGeom prst="ellipse">
                  <a:avLst/>
                </a:prstGeom>
                <a:solidFill>
                  <a:srgbClr val="1A8CC5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ko-KR"/>
                  </a:defPPr>
                  <a:lvl1pPr marL="0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09595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19190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28785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38380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47976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057571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567166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076761" algn="l" defTabSz="1019190" rtl="0" eaLnBrk="1" latinLnBrk="1" hangingPunct="1">
                    <a:defRPr sz="20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847" name="순서도: 처리 846">
                <a:extLst>
                  <a:ext uri="{FF2B5EF4-FFF2-40B4-BE49-F238E27FC236}">
                    <a16:creationId xmlns:a16="http://schemas.microsoft.com/office/drawing/2014/main" id="{20FCB9AC-1B6F-4FA0-8E36-FB78A725A5C5}"/>
                  </a:ext>
                </a:extLst>
              </p:cNvPr>
              <p:cNvSpPr/>
              <p:nvPr/>
            </p:nvSpPr>
            <p:spPr>
              <a:xfrm>
                <a:off x="859319" y="4971230"/>
                <a:ext cx="592024" cy="140221"/>
              </a:xfrm>
              <a:prstGeom prst="flowChartProcess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>
                <a:defPPr>
                  <a:defRPr lang="ko-KR"/>
                </a:defPPr>
                <a:lvl1pPr marL="0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09595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19190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528785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038380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47976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057571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567166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076761" algn="l" defTabSz="1019190" rtl="0" eaLnBrk="1" latinLnBrk="1" hangingPunct="1">
                  <a:defRPr sz="20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dirty="0">
                    <a:ln>
                      <a:solidFill>
                        <a:srgbClr val="0E9CD8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rPr>
                  <a:t>TO-BE</a:t>
                </a:r>
              </a:p>
            </p:txBody>
          </p:sp>
        </p:grpSp>
        <p:sp>
          <p:nvSpPr>
            <p:cNvPr id="844" name="순서도: 처리 843">
              <a:extLst>
                <a:ext uri="{FF2B5EF4-FFF2-40B4-BE49-F238E27FC236}">
                  <a16:creationId xmlns:a16="http://schemas.microsoft.com/office/drawing/2014/main" id="{76CF8BA5-CEA5-46E0-82A8-4DCF51AD3293}"/>
                </a:ext>
              </a:extLst>
            </p:cNvPr>
            <p:cNvSpPr/>
            <p:nvPr/>
          </p:nvSpPr>
          <p:spPr>
            <a:xfrm>
              <a:off x="3491543" y="3559284"/>
              <a:ext cx="869015" cy="128588"/>
            </a:xfrm>
            <a:prstGeom prst="flowChartProcess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>
              <a:defPPr>
                <a:defRPr lang="ko-KR"/>
              </a:defPPr>
              <a:lvl1pPr marL="0" algn="l" defTabSz="1019190" rtl="0" eaLnBrk="1" latinLnBrk="1" hangingPunct="1">
                <a:defRPr sz="20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595" algn="l" defTabSz="1019190" rtl="0" eaLnBrk="1" latinLnBrk="1" hangingPunct="1">
                <a:defRPr sz="20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9190" algn="l" defTabSz="1019190" rtl="0" eaLnBrk="1" latinLnBrk="1" hangingPunct="1">
                <a:defRPr sz="20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785" algn="l" defTabSz="1019190" rtl="0" eaLnBrk="1" latinLnBrk="1" hangingPunct="1">
                <a:defRPr sz="20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8380" algn="l" defTabSz="1019190" rtl="0" eaLnBrk="1" latinLnBrk="1" hangingPunct="1">
                <a:defRPr sz="20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976" algn="l" defTabSz="1019190" rtl="0" eaLnBrk="1" latinLnBrk="1" hangingPunct="1">
                <a:defRPr sz="20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7571" algn="l" defTabSz="1019190" rtl="0" eaLnBrk="1" latinLnBrk="1" hangingPunct="1">
                <a:defRPr sz="20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7166" algn="l" defTabSz="1019190" rtl="0" eaLnBrk="1" latinLnBrk="1" hangingPunct="1">
                <a:defRPr sz="20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6761" algn="l" defTabSz="1019190" rtl="0" eaLnBrk="1" latinLnBrk="1" hangingPunct="1">
                <a:defRPr sz="20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19190" rtl="0" eaLnBrk="0" fontAlgn="base" latinLnBrk="1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100" cap="none" spc="-3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46505A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rPr>
                <a:t>TO-BE Row </a:t>
              </a:r>
              <a:r>
                <a:rPr kumimoji="1" lang="ko-KR" altLang="en-US" sz="800" b="0" i="0" u="none" strike="noStrike" kern="100" cap="none" spc="-3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46505A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rPr>
                <a:t>데이터</a:t>
              </a:r>
              <a:endParaRPr kumimoji="1" lang="en-US" altLang="ko-KR" sz="800" b="0" i="0" u="none" strike="noStrike" kern="100" cap="none" spc="-3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endParaRPr>
            </a:p>
          </p:txBody>
        </p:sp>
        <p:pic>
          <p:nvPicPr>
            <p:cNvPr id="845" name="tabl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98935" y="3663506"/>
              <a:ext cx="338587" cy="273857"/>
            </a:xfrm>
            <a:prstGeom prst="rect">
              <a:avLst/>
            </a:prstGeom>
          </p:spPr>
        </p:pic>
      </p:grpSp>
      <p:sp>
        <p:nvSpPr>
          <p:cNvPr id="93" name="AutoShape 31">
            <a:extLst>
              <a:ext uri="{FF2B5EF4-FFF2-40B4-BE49-F238E27FC236}">
                <a16:creationId xmlns:a16="http://schemas.microsoft.com/office/drawing/2014/main" id="{7711AB4D-DEF2-4616-9326-ACC7D3DAD6B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202906" y="1464600"/>
            <a:ext cx="1628218" cy="97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defPPr>
              <a:defRPr lang="ko-KR"/>
            </a:defPPr>
            <a:lvl1pPr marL="0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09595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19190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28785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38380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47976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057571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567166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076761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" lvl="0" indent="-85725" defTabSz="583296" fontAlgn="base" latinLnBrk="0"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90000"/>
              <a:buFontTx/>
              <a:buChar char="•"/>
              <a:tabLst>
                <a:tab pos="266678" algn="l"/>
              </a:tabLst>
              <a:defRPr/>
            </a:pPr>
            <a:r>
              <a:rPr kumimoji="1" lang="en-US" altLang="ko-KR" sz="9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Create Simplified Metric Model</a:t>
            </a:r>
          </a:p>
          <a:p>
            <a:pPr marL="85725" lvl="0" indent="-85725" defTabSz="583296" fontAlgn="base" latinLnBrk="0"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90000"/>
              <a:buFontTx/>
              <a:buChar char="•"/>
              <a:tabLst>
                <a:tab pos="266678" algn="l"/>
              </a:tabLst>
              <a:defRPr/>
            </a:pPr>
            <a:r>
              <a:rPr kumimoji="1" lang="en-US" altLang="ko-KR" sz="9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Run Experimental Model Tests</a:t>
            </a:r>
          </a:p>
          <a:p>
            <a:pPr marL="85725" lvl="0" indent="-85725" defTabSz="583296" fontAlgn="base" latinLnBrk="0"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90000"/>
              <a:buFontTx/>
              <a:buChar char="•"/>
              <a:tabLst>
                <a:tab pos="266678" algn="l"/>
              </a:tabLst>
              <a:defRPr/>
            </a:pPr>
            <a:r>
              <a:rPr kumimoji="1" lang="en-US" altLang="ko-KR" sz="9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Compare &amp; Log Performance</a:t>
            </a:r>
            <a:endParaRPr kumimoji="1" lang="ko-KR" altLang="en-US" sz="900" b="0" i="0" u="none" strike="noStrike" kern="100" cap="none" spc="-8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6505A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100" name="AutoShape 31">
            <a:extLst>
              <a:ext uri="{FF2B5EF4-FFF2-40B4-BE49-F238E27FC236}">
                <a16:creationId xmlns:a16="http://schemas.microsoft.com/office/drawing/2014/main" id="{7711AB4D-DEF2-4616-9326-ACC7D3DAD6B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509056" y="1464600"/>
            <a:ext cx="1628218" cy="97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defPPr>
              <a:defRPr lang="ko-KR"/>
            </a:defPPr>
            <a:lvl1pPr marL="0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09595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19190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28785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38380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47976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057571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567166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076761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" lvl="0" indent="-85725" defTabSz="583296" fontAlgn="base" latinLnBrk="0"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90000"/>
              <a:buFontTx/>
              <a:buChar char="•"/>
              <a:tabLst>
                <a:tab pos="266678" algn="l"/>
              </a:tabLst>
              <a:defRPr/>
            </a:pPr>
            <a:r>
              <a:rPr kumimoji="1" lang="en-US" altLang="ko-KR" sz="9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REST API for Evaluation</a:t>
            </a:r>
          </a:p>
          <a:p>
            <a:pPr marL="85725" lvl="0" indent="-85725" defTabSz="583296" fontAlgn="base" latinLnBrk="0"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90000"/>
              <a:buFontTx/>
              <a:buChar char="•"/>
              <a:tabLst>
                <a:tab pos="266678" algn="l"/>
              </a:tabLst>
              <a:defRPr/>
            </a:pPr>
            <a:r>
              <a:rPr kumimoji="1" lang="en-US" altLang="ko-KR" sz="9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Secure Auth/Rate Limiting</a:t>
            </a:r>
          </a:p>
          <a:p>
            <a:pPr marL="85725" lvl="0" indent="-85725" defTabSz="583296" fontAlgn="base" latinLnBrk="0"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90000"/>
              <a:buFontTx/>
              <a:buChar char="•"/>
              <a:tabLst>
                <a:tab pos="266678" algn="l"/>
              </a:tabLst>
              <a:defRPr/>
            </a:pPr>
            <a:r>
              <a:rPr kumimoji="1" lang="en-US" altLang="ko-KR" sz="9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Format Response Schema</a:t>
            </a:r>
            <a:endParaRPr kumimoji="1" lang="ko-KR" altLang="en-US" sz="900" b="0" i="0" u="none" strike="noStrike" kern="100" cap="none" spc="-8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6505A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101" name="AutoShape 31">
            <a:extLst>
              <a:ext uri="{FF2B5EF4-FFF2-40B4-BE49-F238E27FC236}">
                <a16:creationId xmlns:a16="http://schemas.microsoft.com/office/drawing/2014/main" id="{7711AB4D-DEF2-4616-9326-ACC7D3DAD6B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855981" y="1464600"/>
            <a:ext cx="1628218" cy="972000"/>
          </a:xfrm>
          <a:prstGeom prst="rect">
            <a:avLst/>
          </a:prstGeom>
          <a:solidFill>
            <a:srgbClr val="EE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defPPr>
              <a:defRPr lang="ko-KR"/>
            </a:defPPr>
            <a:lvl1pPr marL="0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09595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19190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28785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38380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47976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057571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567166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076761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" lvl="0" indent="-85725" defTabSz="583296" fontAlgn="base" latinLnBrk="0"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90000"/>
              <a:buFontTx/>
              <a:buChar char="•"/>
              <a:tabLst>
                <a:tab pos="266678" algn="l"/>
              </a:tabLst>
              <a:defRPr/>
            </a:pPr>
            <a:r>
              <a:rPr kumimoji="1" lang="en-US" altLang="ko-KR" sz="9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Fetch YouTube Titles</a:t>
            </a:r>
          </a:p>
          <a:p>
            <a:pPr marL="85725" lvl="0" indent="-85725" defTabSz="583296" fontAlgn="base" latinLnBrk="0"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90000"/>
              <a:buFontTx/>
              <a:buChar char="•"/>
              <a:tabLst>
                <a:tab pos="266678" algn="l"/>
              </a:tabLst>
              <a:defRPr/>
            </a:pPr>
            <a:r>
              <a:rPr kumimoji="1" lang="en-US" altLang="ko-KR" sz="9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Upload Full Dataset</a:t>
            </a:r>
          </a:p>
          <a:p>
            <a:pPr marL="85725" lvl="0" indent="-85725" defTabSz="583296" fontAlgn="base" latinLnBrk="0"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90000"/>
              <a:buFontTx/>
              <a:buChar char="•"/>
              <a:tabLst>
                <a:tab pos="266678" algn="l"/>
              </a:tabLst>
              <a:defRPr/>
            </a:pPr>
            <a:r>
              <a:rPr kumimoji="1" lang="en-US" altLang="ko-KR" sz="9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Automate Retraining</a:t>
            </a:r>
            <a:endParaRPr kumimoji="1" lang="ko-KR" altLang="en-US" sz="900" b="0" i="0" u="none" strike="noStrike" kern="100" cap="none" spc="-8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6505A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102" name="AutoShape 31">
            <a:extLst>
              <a:ext uri="{FF2B5EF4-FFF2-40B4-BE49-F238E27FC236}">
                <a16:creationId xmlns:a16="http://schemas.microsoft.com/office/drawing/2014/main" id="{7711AB4D-DEF2-4616-9326-ACC7D3DAD6B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162130" y="1464600"/>
            <a:ext cx="1628218" cy="972000"/>
          </a:xfrm>
          <a:prstGeom prst="rect">
            <a:avLst/>
          </a:prstGeom>
          <a:solidFill>
            <a:srgbClr val="EE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defPPr>
              <a:defRPr lang="ko-KR"/>
            </a:defPPr>
            <a:lvl1pPr marL="0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09595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19190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28785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38380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47976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057571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567166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076761" algn="l" defTabSz="1019190" rtl="0" eaLnBrk="1" latinLnBrk="1" hangingPunct="1">
              <a:defRPr sz="20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" lvl="0" indent="-85725" defTabSz="583296" fontAlgn="base" latinLnBrk="0"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90000"/>
              <a:buFontTx/>
              <a:buChar char="•"/>
              <a:tabLst>
                <a:tab pos="266678" algn="l"/>
              </a:tabLst>
              <a:defRPr/>
            </a:pPr>
            <a:r>
              <a:rPr kumimoji="1" lang="en-US" altLang="ko-KR" sz="9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Visualize Evaluation Score</a:t>
            </a:r>
          </a:p>
          <a:p>
            <a:pPr marL="85725" lvl="0" indent="-85725" defTabSz="583296" fontAlgn="base" latinLnBrk="0"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90000"/>
              <a:buFontTx/>
              <a:buChar char="•"/>
              <a:tabLst>
                <a:tab pos="266678" algn="l"/>
              </a:tabLst>
              <a:defRPr/>
            </a:pPr>
            <a:r>
              <a:rPr kumimoji="1" lang="en-US" altLang="ko-KR" sz="9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Accept Live Title Input</a:t>
            </a:r>
          </a:p>
          <a:p>
            <a:pPr marL="85725" lvl="0" indent="-85725" defTabSz="583296" fontAlgn="base" latinLnBrk="0">
              <a:spcBef>
                <a:spcPts val="600"/>
              </a:spcBef>
              <a:spcAft>
                <a:spcPts val="600"/>
              </a:spcAft>
              <a:buClr>
                <a:srgbClr val="777777"/>
              </a:buClr>
              <a:buSzPct val="90000"/>
              <a:buFontTx/>
              <a:buChar char="•"/>
              <a:tabLst>
                <a:tab pos="266678" algn="l"/>
              </a:tabLst>
              <a:defRPr/>
            </a:pPr>
            <a:r>
              <a:rPr kumimoji="1" lang="en-US" altLang="ko-KR" sz="900" kern="1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650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Connect to API Backend</a:t>
            </a:r>
            <a:endParaRPr kumimoji="1" lang="ko-KR" altLang="en-US" sz="900" b="0" i="0" u="none" strike="noStrike" kern="100" cap="none" spc="-8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6505A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5094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5"/>
          <p:cNvGrpSpPr/>
          <p:nvPr/>
        </p:nvGrpSpPr>
        <p:grpSpPr>
          <a:xfrm>
            <a:off x="37680" y="-210"/>
            <a:ext cx="9105532" cy="5143500"/>
            <a:chOff x="37680" y="-210"/>
            <a:chExt cx="9105532" cy="5143500"/>
          </a:xfrm>
        </p:grpSpPr>
        <p:pic>
          <p:nvPicPr>
            <p:cNvPr id="152" name="Google Shape;152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81353" y="-210"/>
              <a:ext cx="8761857" cy="5143500"/>
            </a:xfrm>
            <a:prstGeom prst="rect">
              <a:avLst/>
            </a:prstGeom>
            <a:noFill/>
            <a:ln>
              <a:noFill/>
            </a:ln>
            <a:effectLst>
              <a:outerShdw blurRad="381000" dist="50800" sx="101000" sy="101000" algn="ctr" rotWithShape="0">
                <a:srgbClr val="000000">
                  <a:alpha val="29803"/>
                </a:srgbClr>
              </a:outerShdw>
            </a:effectLst>
          </p:spPr>
        </p:pic>
        <p:pic>
          <p:nvPicPr>
            <p:cNvPr id="153" name="Google Shape;153;p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7479" y="65920"/>
              <a:ext cx="242809" cy="247649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54" name="Google Shape;154;p5"/>
            <p:cNvSpPr txBox="1"/>
            <p:nvPr/>
          </p:nvSpPr>
          <p:spPr>
            <a:xfrm rot="-5400000">
              <a:off x="-726216" y="886421"/>
              <a:ext cx="1839415" cy="31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25">
                  <a:solidFill>
                    <a:schemeClr val="lt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한양대학교 공학대학원 컴퓨터공학전공</a:t>
              </a:r>
              <a:endParaRPr/>
            </a:p>
          </p:txBody>
        </p:sp>
        <p:pic>
          <p:nvPicPr>
            <p:cNvPr id="155" name="Google Shape;155;p5"/>
            <p:cNvPicPr preferRelativeResize="0"/>
            <p:nvPr/>
          </p:nvPicPr>
          <p:blipFill rotWithShape="1">
            <a:blip r:embed="rId5">
              <a:alphaModFix amt="20000"/>
            </a:blip>
            <a:srcRect/>
            <a:stretch/>
          </p:blipFill>
          <p:spPr>
            <a:xfrm>
              <a:off x="7728811" y="3665085"/>
              <a:ext cx="1414401" cy="14637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6" name="Google Shape;156;p5"/>
          <p:cNvSpPr txBox="1"/>
          <p:nvPr/>
        </p:nvSpPr>
        <p:spPr>
          <a:xfrm>
            <a:off x="1154400" y="1203750"/>
            <a:ext cx="3346076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연구 내용 </a:t>
            </a:r>
            <a:r>
              <a:rPr lang="ko-KR" sz="3200" dirty="0">
                <a:solidFill>
                  <a:srgbClr val="537BB8"/>
                </a:solidFill>
                <a:latin typeface="Noto Sans KR"/>
                <a:ea typeface="Noto Sans KR"/>
                <a:cs typeface="Noto Sans KR"/>
                <a:sym typeface="Noto Sans KR"/>
              </a:rPr>
              <a:t>METHODS</a:t>
            </a:r>
            <a:endParaRPr sz="32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7" name="Google Shape;157;p5"/>
          <p:cNvSpPr txBox="1">
            <a:spLocks noGrp="1"/>
          </p:cNvSpPr>
          <p:nvPr>
            <p:ph type="sldNum" idx="4294967295"/>
          </p:nvPr>
        </p:nvSpPr>
        <p:spPr>
          <a:xfrm>
            <a:off x="7924800" y="4781550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5094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"/>
          <p:cNvSpPr/>
          <p:nvPr/>
        </p:nvSpPr>
        <p:spPr>
          <a:xfrm>
            <a:off x="0" y="301227"/>
            <a:ext cx="9144000" cy="484989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6" name="Google Shape;166;p6"/>
          <p:cNvSpPr txBox="1"/>
          <p:nvPr/>
        </p:nvSpPr>
        <p:spPr>
          <a:xfrm>
            <a:off x="255743" y="46689"/>
            <a:ext cx="2128866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25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한양대학교 공학대학원컴퓨터공학전공</a:t>
            </a:r>
            <a:endParaRPr/>
          </a:p>
        </p:txBody>
      </p:sp>
      <p:pic>
        <p:nvPicPr>
          <p:cNvPr id="167" name="Google Shape;16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39234"/>
            <a:ext cx="211779" cy="21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8" name="Google Shape;168;p6"/>
          <p:cNvSpPr/>
          <p:nvPr/>
        </p:nvSpPr>
        <p:spPr>
          <a:xfrm>
            <a:off x="5792735" y="-13738"/>
            <a:ext cx="1116000" cy="3083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연구 내용</a:t>
            </a:r>
            <a:endParaRPr/>
          </a:p>
        </p:txBody>
      </p:sp>
      <p:sp>
        <p:nvSpPr>
          <p:cNvPr id="169" name="Google Shape;169;p6"/>
          <p:cNvSpPr/>
          <p:nvPr/>
        </p:nvSpPr>
        <p:spPr>
          <a:xfrm>
            <a:off x="6912410" y="-13738"/>
            <a:ext cx="1116000" cy="308383"/>
          </a:xfrm>
          <a:prstGeom prst="rect">
            <a:avLst/>
          </a:prstGeom>
          <a:noFill/>
          <a:ln w="952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연구 결과</a:t>
            </a:r>
            <a:endParaRPr/>
          </a:p>
        </p:txBody>
      </p:sp>
      <p:sp>
        <p:nvSpPr>
          <p:cNvPr id="170" name="Google Shape;170;p6"/>
          <p:cNvSpPr/>
          <p:nvPr/>
        </p:nvSpPr>
        <p:spPr>
          <a:xfrm>
            <a:off x="8027924" y="-13738"/>
            <a:ext cx="1116000" cy="308383"/>
          </a:xfrm>
          <a:prstGeom prst="rect">
            <a:avLst/>
          </a:prstGeom>
          <a:noFill/>
          <a:ln w="952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결론</a:t>
            </a:r>
            <a:endParaRPr/>
          </a:p>
        </p:txBody>
      </p:sp>
      <p:sp>
        <p:nvSpPr>
          <p:cNvPr id="171" name="Google Shape;171;p6"/>
          <p:cNvSpPr/>
          <p:nvPr/>
        </p:nvSpPr>
        <p:spPr>
          <a:xfrm>
            <a:off x="4671945" y="-13738"/>
            <a:ext cx="1116000" cy="308383"/>
          </a:xfrm>
          <a:prstGeom prst="rect">
            <a:avLst/>
          </a:prstGeom>
          <a:noFill/>
          <a:ln w="952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연구 배경 및 목적</a:t>
            </a:r>
            <a:endParaRPr/>
          </a:p>
        </p:txBody>
      </p:sp>
      <p:sp>
        <p:nvSpPr>
          <p:cNvPr id="20" name="Google Shape;165;p6"/>
          <p:cNvSpPr txBox="1">
            <a:spLocks/>
          </p:cNvSpPr>
          <p:nvPr/>
        </p:nvSpPr>
        <p:spPr>
          <a:xfrm>
            <a:off x="8001000" y="4868398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6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  <a:sym typeface="Noto Sans K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" name="Google Shape;173;p6"/>
          <p:cNvSpPr txBox="1"/>
          <p:nvPr/>
        </p:nvSpPr>
        <p:spPr>
          <a:xfrm>
            <a:off x="4572001" y="4846910"/>
            <a:ext cx="4244340" cy="21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/>
            <a:r>
              <a:rPr lang="ko-KR" altLang="en-US" sz="825" dirty="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연구내용  </a:t>
            </a:r>
            <a:r>
              <a:rPr lang="en-US" altLang="ko-KR" sz="825" dirty="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&gt;  01. </a:t>
            </a:r>
            <a:r>
              <a:rPr lang="ko-KR" altLang="en-US" sz="825" dirty="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왜 </a:t>
            </a:r>
            <a:r>
              <a:rPr lang="en-US" altLang="ko-KR" sz="825" dirty="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BERT </a:t>
            </a:r>
            <a:r>
              <a:rPr lang="ko-KR" altLang="en-US" sz="825" dirty="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이어야 하는가</a:t>
            </a:r>
            <a:r>
              <a:rPr lang="en-US" altLang="ko-KR" sz="825" dirty="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?</a:t>
            </a:r>
            <a:endParaRPr lang="ko-KR" altLang="en-US" sz="900" dirty="0"/>
          </a:p>
        </p:txBody>
      </p:sp>
      <p:sp>
        <p:nvSpPr>
          <p:cNvPr id="14" name="Google Shape;164;p6"/>
          <p:cNvSpPr txBox="1"/>
          <p:nvPr/>
        </p:nvSpPr>
        <p:spPr>
          <a:xfrm>
            <a:off x="555363" y="2985805"/>
            <a:ext cx="7925697" cy="1800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en-US" altLang="ko-KR" sz="12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2)  </a:t>
            </a:r>
            <a:r>
              <a:rPr lang="ko-KR" altLang="en-US" sz="12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목적</a:t>
            </a:r>
            <a:r>
              <a:rPr lang="en-US" altLang="ko-KR" sz="12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: </a:t>
            </a:r>
            <a:r>
              <a:rPr lang="ko-KR" altLang="en-US" sz="12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회귀 기반 점수 예측</a:t>
            </a:r>
            <a:endParaRPr lang="en-US" altLang="ko-KR" sz="1200" b="1" dirty="0">
              <a:solidFill>
                <a:srgbClr val="0C5094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228600" indent="-2286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"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유튜브 타이틀 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-&gt; 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점수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" 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를 예측하는 정량적 회귀 모델이라면 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GPT 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계열보다는 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BERT 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계열이 오히려 더 적합할 수 있습니다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BERT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는 문장 분류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/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회귀에 최적화</a:t>
            </a:r>
            <a:b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-  MLM 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기반이라 문장의 모든 부분을 동시 참조해 점수 회귀에 더 유리합니다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. 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GPT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는 생성에는 강하지만 수치 예측엔 약함</a:t>
            </a:r>
            <a:b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-  GPT 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계열은 텍스트 생성에는 탁월하지만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정량적 회귀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(score prediction) 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에서는 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fine-tuning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이 어렵고 예측 결과의 일관성도 떨어집니다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. 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모델 배포도 어려움</a:t>
            </a:r>
            <a:b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-  GPT-4 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등을 활용하려면 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API 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기반 예측만 가능하며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-KR" altLang="en-US" sz="1000" dirty="0" err="1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커스텀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 로컬 모델로는 거의 불가능합니다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</a:p>
        </p:txBody>
      </p:sp>
      <p:sp>
        <p:nvSpPr>
          <p:cNvPr id="15" name="Google Shape;164;p6"/>
          <p:cNvSpPr txBox="1"/>
          <p:nvPr/>
        </p:nvSpPr>
        <p:spPr>
          <a:xfrm>
            <a:off x="555363" y="857285"/>
            <a:ext cx="792569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indent="-228600"/>
            <a:r>
              <a:rPr lang="en-US" altLang="ko-KR" sz="12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1)  </a:t>
            </a:r>
            <a:r>
              <a:rPr lang="ko-KR" altLang="en-US" sz="12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핵심 비교</a:t>
            </a:r>
            <a:r>
              <a:rPr lang="en-US" altLang="ko-KR" sz="12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: BERT vs GPT </a:t>
            </a:r>
            <a:r>
              <a:rPr lang="ko-KR" altLang="en-US" sz="12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계열</a:t>
            </a:r>
            <a:endParaRPr lang="en-US" altLang="ko-KR" sz="1200" b="1" dirty="0">
              <a:solidFill>
                <a:srgbClr val="0C5094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" name="Google Shape;164;p6"/>
          <p:cNvSpPr txBox="1"/>
          <p:nvPr/>
        </p:nvSpPr>
        <p:spPr>
          <a:xfrm>
            <a:off x="463923" y="461045"/>
            <a:ext cx="420802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0</a:t>
            </a:r>
            <a:r>
              <a:rPr lang="en-US" altLang="ko-KR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1.</a:t>
            </a:r>
            <a:r>
              <a:rPr lang="ko-KR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  </a:t>
            </a:r>
            <a:r>
              <a:rPr lang="ko-KR" altLang="en-US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왜 </a:t>
            </a:r>
            <a:r>
              <a:rPr lang="en-US" altLang="ko-KR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BERT </a:t>
            </a:r>
            <a:r>
              <a:rPr lang="ko-KR" altLang="en-US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이어야 하는가</a:t>
            </a:r>
            <a:r>
              <a:rPr lang="en-US" altLang="ko-KR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? </a:t>
            </a:r>
            <a:endParaRPr lang="en-US" sz="1800" b="1" dirty="0">
              <a:solidFill>
                <a:srgbClr val="0C5094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701040" y="1201420"/>
          <a:ext cx="7734299" cy="1653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7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77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388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BERT </a:t>
                      </a:r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GPT </a:t>
                      </a:r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계열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모델 구조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Encoder-only (</a:t>
                      </a:r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양방향</a:t>
                      </a:r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)</a:t>
                      </a:r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Decoder-only (</a:t>
                      </a:r>
                      <a:r>
                        <a:rPr lang="ko-KR" altLang="en-US" sz="900" dirty="0" err="1">
                          <a:latin typeface="Noto Sans KR" pitchFamily="50" charset="-127"/>
                          <a:ea typeface="Noto Sans KR" pitchFamily="50" charset="-127"/>
                        </a:rPr>
                        <a:t>단방향</a:t>
                      </a:r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)</a:t>
                      </a:r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학습 방식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Masked Language Model (MLM)</a:t>
                      </a:r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Causal Language Modeling (CLM)</a:t>
                      </a:r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입력 길이 제한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보통 </a:t>
                      </a:r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512 </a:t>
                      </a:r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토큰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GPT-4</a:t>
                      </a:r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는 수천</a:t>
                      </a:r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\~10</a:t>
                      </a:r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만 토큰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Fine-tuning</a:t>
                      </a:r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쉬움 </a:t>
                      </a:r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(</a:t>
                      </a:r>
                      <a:r>
                        <a:rPr lang="en-US" altLang="ko-KR" sz="900" dirty="0" err="1">
                          <a:latin typeface="Noto Sans KR" pitchFamily="50" charset="-127"/>
                          <a:ea typeface="Noto Sans KR" pitchFamily="50" charset="-127"/>
                        </a:rPr>
                        <a:t>Huggingface</a:t>
                      </a:r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)</a:t>
                      </a:r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어려움 </a:t>
                      </a:r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(API </a:t>
                      </a:r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기반 또는 </a:t>
                      </a:r>
                      <a:r>
                        <a:rPr lang="en-US" altLang="ko-KR" sz="900" dirty="0" err="1">
                          <a:latin typeface="Noto Sans KR" pitchFamily="50" charset="-127"/>
                          <a:ea typeface="Noto Sans KR" pitchFamily="50" charset="-127"/>
                        </a:rPr>
                        <a:t>LoRA</a:t>
                      </a:r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 </a:t>
                      </a:r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필요</a:t>
                      </a:r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)</a:t>
                      </a:r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문장 분류</a:t>
                      </a:r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/</a:t>
                      </a:r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회귀 적합도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★★★★★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★★★☆☆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창의적 텍스트 생성 적합도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★★☆☆☆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★★★★★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5094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"/>
          <p:cNvSpPr/>
          <p:nvPr/>
        </p:nvSpPr>
        <p:spPr>
          <a:xfrm>
            <a:off x="0" y="301227"/>
            <a:ext cx="9144000" cy="484989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6" name="Google Shape;166;p6"/>
          <p:cNvSpPr txBox="1"/>
          <p:nvPr/>
        </p:nvSpPr>
        <p:spPr>
          <a:xfrm>
            <a:off x="255743" y="46689"/>
            <a:ext cx="2128866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25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한양대학교 공학대학원컴퓨터공학전공</a:t>
            </a:r>
            <a:endParaRPr/>
          </a:p>
        </p:txBody>
      </p:sp>
      <p:pic>
        <p:nvPicPr>
          <p:cNvPr id="167" name="Google Shape;16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39234"/>
            <a:ext cx="211779" cy="21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8" name="Google Shape;168;p6"/>
          <p:cNvSpPr/>
          <p:nvPr/>
        </p:nvSpPr>
        <p:spPr>
          <a:xfrm>
            <a:off x="5792735" y="-13738"/>
            <a:ext cx="1116000" cy="3083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연구 내용</a:t>
            </a:r>
            <a:endParaRPr/>
          </a:p>
        </p:txBody>
      </p:sp>
      <p:sp>
        <p:nvSpPr>
          <p:cNvPr id="169" name="Google Shape;169;p6"/>
          <p:cNvSpPr/>
          <p:nvPr/>
        </p:nvSpPr>
        <p:spPr>
          <a:xfrm>
            <a:off x="6912410" y="-13738"/>
            <a:ext cx="1116000" cy="308383"/>
          </a:xfrm>
          <a:prstGeom prst="rect">
            <a:avLst/>
          </a:prstGeom>
          <a:noFill/>
          <a:ln w="952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연구 결과</a:t>
            </a:r>
            <a:endParaRPr/>
          </a:p>
        </p:txBody>
      </p:sp>
      <p:sp>
        <p:nvSpPr>
          <p:cNvPr id="170" name="Google Shape;170;p6"/>
          <p:cNvSpPr/>
          <p:nvPr/>
        </p:nvSpPr>
        <p:spPr>
          <a:xfrm>
            <a:off x="8027924" y="-13738"/>
            <a:ext cx="1116000" cy="308383"/>
          </a:xfrm>
          <a:prstGeom prst="rect">
            <a:avLst/>
          </a:prstGeom>
          <a:noFill/>
          <a:ln w="952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결론</a:t>
            </a:r>
            <a:endParaRPr/>
          </a:p>
        </p:txBody>
      </p:sp>
      <p:sp>
        <p:nvSpPr>
          <p:cNvPr id="171" name="Google Shape;171;p6"/>
          <p:cNvSpPr/>
          <p:nvPr/>
        </p:nvSpPr>
        <p:spPr>
          <a:xfrm>
            <a:off x="4671945" y="-13738"/>
            <a:ext cx="1116000" cy="308383"/>
          </a:xfrm>
          <a:prstGeom prst="rect">
            <a:avLst/>
          </a:prstGeom>
          <a:noFill/>
          <a:ln w="952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50800" sx="101000" sy="101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연구 배경 및 목적</a:t>
            </a:r>
            <a:endParaRPr/>
          </a:p>
        </p:txBody>
      </p:sp>
      <p:sp>
        <p:nvSpPr>
          <p:cNvPr id="20" name="Google Shape;165;p6"/>
          <p:cNvSpPr txBox="1">
            <a:spLocks/>
          </p:cNvSpPr>
          <p:nvPr/>
        </p:nvSpPr>
        <p:spPr>
          <a:xfrm>
            <a:off x="8001000" y="4868398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6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  <a:sym typeface="Noto Sans K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" name="Google Shape;173;p6"/>
          <p:cNvSpPr txBox="1"/>
          <p:nvPr/>
        </p:nvSpPr>
        <p:spPr>
          <a:xfrm>
            <a:off x="4572001" y="4846910"/>
            <a:ext cx="4244340" cy="21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/>
            <a:r>
              <a:rPr lang="ko-KR" altLang="en-US" sz="825" dirty="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연구내용  </a:t>
            </a:r>
            <a:r>
              <a:rPr lang="en-US" altLang="ko-KR" sz="825" dirty="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&gt;  02.  GPT</a:t>
            </a:r>
            <a:r>
              <a:rPr lang="ko-KR" altLang="en-US" sz="825" dirty="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가 더 유리한 경우</a:t>
            </a:r>
            <a:endParaRPr lang="ko-KR" altLang="en-US" sz="900" dirty="0"/>
          </a:p>
        </p:txBody>
      </p:sp>
      <p:sp>
        <p:nvSpPr>
          <p:cNvPr id="14" name="Google Shape;164;p6"/>
          <p:cNvSpPr txBox="1"/>
          <p:nvPr/>
        </p:nvSpPr>
        <p:spPr>
          <a:xfrm>
            <a:off x="555363" y="2388905"/>
            <a:ext cx="416903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indent="-228600"/>
            <a:r>
              <a:rPr lang="en-US" altLang="ko-KR" sz="12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2)  </a:t>
            </a:r>
            <a:r>
              <a:rPr lang="ko-KR" altLang="en-US" sz="12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결론</a:t>
            </a:r>
            <a:endParaRPr lang="en-US" altLang="ko-KR" sz="1200" b="1" dirty="0">
              <a:solidFill>
                <a:srgbClr val="0C5094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228600" indent="-22860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GPT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는 예측이 아니라 타이틀 생성기 역할로 활용하는 것이 이상적이기 때문에 여기서는 점수를 예측하는데 있어서 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Fine-tuning 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모델을 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BERT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로 채택했습니다</a:t>
            </a:r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</a:p>
        </p:txBody>
      </p:sp>
      <p:sp>
        <p:nvSpPr>
          <p:cNvPr id="15" name="Google Shape;164;p6"/>
          <p:cNvSpPr txBox="1"/>
          <p:nvPr/>
        </p:nvSpPr>
        <p:spPr>
          <a:xfrm>
            <a:off x="555363" y="857285"/>
            <a:ext cx="243167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indent="-228600"/>
            <a:r>
              <a:rPr lang="en-US" altLang="ko-KR" sz="12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1)  </a:t>
            </a:r>
            <a:r>
              <a:rPr lang="ko-KR" altLang="en-US" sz="12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핵심 비교</a:t>
            </a:r>
            <a:r>
              <a:rPr lang="en-US" altLang="ko-KR" sz="12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: BERT vs GPT </a:t>
            </a:r>
            <a:r>
              <a:rPr lang="ko-KR" altLang="en-US" sz="12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계열</a:t>
            </a:r>
            <a:endParaRPr lang="en-US" altLang="ko-KR" sz="1200" b="1" dirty="0">
              <a:solidFill>
                <a:srgbClr val="0C5094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" name="Google Shape;164;p6"/>
          <p:cNvSpPr txBox="1"/>
          <p:nvPr/>
        </p:nvSpPr>
        <p:spPr>
          <a:xfrm>
            <a:off x="463923" y="461045"/>
            <a:ext cx="420802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0</a:t>
            </a:r>
            <a:r>
              <a:rPr lang="en-US" altLang="ko-KR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2.</a:t>
            </a:r>
            <a:r>
              <a:rPr lang="ko-KR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altLang="en-US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GPT</a:t>
            </a:r>
            <a:r>
              <a:rPr lang="ko-KR" altLang="en-US" sz="1800" b="1" dirty="0">
                <a:solidFill>
                  <a:srgbClr val="0C5094"/>
                </a:solidFill>
                <a:latin typeface="Noto Sans KR"/>
                <a:ea typeface="Noto Sans KR"/>
                <a:cs typeface="Noto Sans KR"/>
                <a:sym typeface="Noto Sans KR"/>
              </a:rPr>
              <a:t>가 더 유리한 경우</a:t>
            </a:r>
            <a:endParaRPr lang="en-US" sz="1800" b="1" dirty="0">
              <a:solidFill>
                <a:srgbClr val="0C5094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701040" y="1226820"/>
          <a:ext cx="4046220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2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사용 사례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GPT</a:t>
                      </a:r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가 유리한 이유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"</a:t>
                      </a:r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점수를 예측하는 타이틀 생성</a:t>
                      </a:r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"</a:t>
                      </a:r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창의적 문장 생성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"</a:t>
                      </a:r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조회수 높이는 문구 추천</a:t>
                      </a:r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"</a:t>
                      </a:r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맥락 파악 </a:t>
                      </a:r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+ </a:t>
                      </a:r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자연스러운 제안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"</a:t>
                      </a:r>
                      <a:r>
                        <a:rPr lang="ko-KR" altLang="en-US" sz="900" dirty="0" err="1">
                          <a:latin typeface="Noto Sans KR" pitchFamily="50" charset="-127"/>
                          <a:ea typeface="Noto Sans KR" pitchFamily="50" charset="-127"/>
                        </a:rPr>
                        <a:t>트렌드</a:t>
                      </a:r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 기반 제목 스타일링</a:t>
                      </a:r>
                      <a:r>
                        <a:rPr lang="en-US" altLang="ko-KR" sz="900" dirty="0">
                          <a:latin typeface="Noto Sans KR" pitchFamily="50" charset="-127"/>
                          <a:ea typeface="Noto Sans KR" pitchFamily="50" charset="-127"/>
                        </a:rPr>
                        <a:t>"</a:t>
                      </a:r>
                      <a:endParaRPr lang="ko-KR" altLang="en-US" sz="900" dirty="0">
                        <a:latin typeface="Noto Sans KR" pitchFamily="50" charset="-127"/>
                        <a:ea typeface="Noto Sans KR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Noto Sans KR" pitchFamily="50" charset="-127"/>
                          <a:ea typeface="Noto Sans KR" pitchFamily="50" charset="-127"/>
                        </a:rPr>
                        <a:t>언어 감각과 최신 표현 반영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" name="그림 15" descr="lesson00_1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317" y="541020"/>
            <a:ext cx="4118243" cy="4077602"/>
          </a:xfrm>
          <a:prstGeom prst="rect">
            <a:avLst/>
          </a:prstGeom>
        </p:spPr>
      </p:pic>
      <p:sp>
        <p:nvSpPr>
          <p:cNvPr id="17" name="Google Shape;164;p6"/>
          <p:cNvSpPr txBox="1"/>
          <p:nvPr/>
        </p:nvSpPr>
        <p:spPr>
          <a:xfrm>
            <a:off x="555363" y="4126974"/>
            <a:ext cx="416903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en-US" altLang="ko-KR" sz="8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Figure 1.  Transformer Tree Diagram showing popular LLMs by encoder, decoder, and encoder–decoder architecture. Reproduced from E. Sharkey and P. </a:t>
            </a:r>
            <a:r>
              <a:rPr lang="en-US" altLang="ko-KR" sz="800" dirty="0" err="1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Treleaven</a:t>
            </a:r>
            <a:r>
              <a:rPr lang="en-US" altLang="ko-KR" sz="8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, “Comparison of BERT vs GPT,” </a:t>
            </a:r>
            <a:r>
              <a:rPr lang="en-US" altLang="ko-KR" sz="800" dirty="0" err="1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arXiv</a:t>
            </a:r>
            <a:r>
              <a:rPr lang="en-US" altLang="ko-KR" sz="8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 preprint arXiv:2405.12990, 2024. [Online]. Available: https://arxiv.org/pdf/2405.12990</a:t>
            </a:r>
          </a:p>
        </p:txBody>
      </p:sp>
      <p:sp>
        <p:nvSpPr>
          <p:cNvPr id="26" name="Google Shape;164;p6"/>
          <p:cNvSpPr txBox="1"/>
          <p:nvPr/>
        </p:nvSpPr>
        <p:spPr>
          <a:xfrm>
            <a:off x="5730241" y="4485114"/>
            <a:ext cx="2529840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Figure 1.  BERT vs GPT </a:t>
            </a:r>
            <a:r>
              <a:rPr lang="ko-KR" altLang="en-US" sz="1000" dirty="0">
                <a:solidFill>
                  <a:srgbClr val="4B4B4B"/>
                </a:solidFill>
                <a:latin typeface="Noto Sans KR"/>
                <a:ea typeface="Noto Sans KR"/>
                <a:cs typeface="Noto Sans KR"/>
                <a:sym typeface="Noto Sans KR"/>
              </a:rPr>
              <a:t>계열 비교</a:t>
            </a:r>
            <a:endParaRPr lang="en-US" altLang="ko-KR" sz="1000" dirty="0">
              <a:solidFill>
                <a:srgbClr val="4B4B4B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2342</TotalTime>
  <Words>3446</Words>
  <Application>Microsoft Macintosh PowerPoint</Application>
  <PresentationFormat>화면 슬라이드 쇼(16:9)</PresentationFormat>
  <Paragraphs>574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22</vt:i4>
      </vt:variant>
    </vt:vector>
  </HeadingPairs>
  <TitlesOfParts>
    <vt:vector size="34" baseType="lpstr">
      <vt:lpstr>Wingdings</vt:lpstr>
      <vt:lpstr>맑은 고딕</vt:lpstr>
      <vt:lpstr>Rix고딕 EB</vt:lpstr>
      <vt:lpstr>KoPub돋움체 Medium</vt:lpstr>
      <vt:lpstr>Arial</vt:lpstr>
      <vt:lpstr>KoPub돋움체 Bold</vt:lpstr>
      <vt:lpstr>맑은 고딕</vt:lpstr>
      <vt:lpstr>Pretendard Light</vt:lpstr>
      <vt:lpstr>Calibri</vt:lpstr>
      <vt:lpstr>Noto Sans KR</vt:lpstr>
      <vt:lpstr>Office Theme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officegen</dc:creator>
  <cp:lastModifiedBy>김용환</cp:lastModifiedBy>
  <cp:revision>229</cp:revision>
  <dcterms:created xsi:type="dcterms:W3CDTF">2023-04-05T15:26:19Z</dcterms:created>
  <dcterms:modified xsi:type="dcterms:W3CDTF">2025-10-21T12:16:00Z</dcterms:modified>
</cp:coreProperties>
</file>